
<file path=[Content_Types].xml><?xml version="1.0" encoding="utf-8"?>
<Types xmlns="http://schemas.openxmlformats.org/package/2006/content-types">
  <Default Extension="jpeg" ContentType="image/jpeg"/>
  <Default Extension="mp3" ContentType="audio/m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28"/>
  </p:notesMasterIdLst>
  <p:sldIdLst>
    <p:sldId id="256" r:id="rId2"/>
    <p:sldId id="539" r:id="rId3"/>
    <p:sldId id="511" r:id="rId4"/>
    <p:sldId id="516" r:id="rId5"/>
    <p:sldId id="515" r:id="rId6"/>
    <p:sldId id="517" r:id="rId7"/>
    <p:sldId id="518" r:id="rId8"/>
    <p:sldId id="520" r:id="rId9"/>
    <p:sldId id="521" r:id="rId10"/>
    <p:sldId id="522" r:id="rId11"/>
    <p:sldId id="524" r:id="rId12"/>
    <p:sldId id="534" r:id="rId13"/>
    <p:sldId id="535" r:id="rId14"/>
    <p:sldId id="536" r:id="rId15"/>
    <p:sldId id="537" r:id="rId16"/>
    <p:sldId id="538" r:id="rId17"/>
    <p:sldId id="532" r:id="rId18"/>
    <p:sldId id="519" r:id="rId19"/>
    <p:sldId id="525" r:id="rId20"/>
    <p:sldId id="526" r:id="rId21"/>
    <p:sldId id="527" r:id="rId22"/>
    <p:sldId id="528" r:id="rId23"/>
    <p:sldId id="529" r:id="rId24"/>
    <p:sldId id="455" r:id="rId25"/>
    <p:sldId id="530" r:id="rId26"/>
    <p:sldId id="531" r:id="rId27"/>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12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8C48"/>
    <a:srgbClr val="FF0000"/>
    <a:srgbClr val="00FF00"/>
    <a:srgbClr val="DCE7F3"/>
    <a:srgbClr val="0070C0"/>
    <a:srgbClr val="FFFFFF"/>
    <a:srgbClr val="4977B0"/>
    <a:srgbClr val="B9819E"/>
    <a:srgbClr val="D0D8E9"/>
    <a:srgbClr val="CDC08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10" autoAdjust="0"/>
    <p:restoredTop sz="90282" autoAdjust="0"/>
  </p:normalViewPr>
  <p:slideViewPr>
    <p:cSldViewPr>
      <p:cViewPr varScale="1">
        <p:scale>
          <a:sx n="133" d="100"/>
          <a:sy n="133" d="100"/>
        </p:scale>
        <p:origin x="1304" y="184"/>
      </p:cViewPr>
      <p:guideLst>
        <p:guide orient="horz" pos="1800"/>
        <p:guide pos="1296"/>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093253-51AE-4C40-AB6B-AA3A7DF4D210}" type="datetimeFigureOut">
              <a:rPr lang="en-US" smtClean="0"/>
              <a:pPr/>
              <a:t>4/17/24</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9729AB-B77D-48AE-AA10-D1BD2B4D03EA}" type="slidenum">
              <a:rPr lang="en-US" smtClean="0"/>
              <a:pPr/>
              <a:t>‹#›</a:t>
            </a:fld>
            <a:endParaRPr lang="en-US"/>
          </a:p>
        </p:txBody>
      </p:sp>
    </p:spTree>
    <p:extLst>
      <p:ext uri="{BB962C8B-B14F-4D97-AF65-F5344CB8AC3E}">
        <p14:creationId xmlns:p14="http://schemas.microsoft.com/office/powerpoint/2010/main" val="2560305392"/>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this actually works well for more than one reason</a:t>
            </a:r>
          </a:p>
          <a:p>
            <a:r>
              <a:rPr lang="en-US" dirty="0"/>
              <a:t>	- not only does this resolve the structural hazard between fetches and loads/stores…</a:t>
            </a:r>
          </a:p>
          <a:p>
            <a:r>
              <a:rPr lang="en-US" dirty="0"/>
              <a:t>	- but instruction accesses and data accesses tend to have very different patterns</a:t>
            </a:r>
          </a:p>
          <a:p>
            <a:r>
              <a:rPr lang="en-US" dirty="0"/>
              <a:t>	- code is almost always read-only, and accessed mostly sequentially</a:t>
            </a:r>
          </a:p>
          <a:p>
            <a:r>
              <a:rPr lang="en-US" dirty="0"/>
              <a:t>	- data is mostly read-write, and has much more complex access patterns</a:t>
            </a:r>
          </a:p>
          <a:p>
            <a:r>
              <a:rPr lang="en-US" dirty="0"/>
              <a:t>	- we can specialize the hardware for each kind of cache to get the best performance</a:t>
            </a:r>
          </a:p>
          <a:p>
            <a:r>
              <a:rPr lang="en-US" dirty="0"/>
              <a:t>	- and finally, giving each their own cache avoids them fighting for the limited cache space</a:t>
            </a:r>
          </a:p>
        </p:txBody>
      </p:sp>
      <p:sp>
        <p:nvSpPr>
          <p:cNvPr id="4" name="Slide Number Placeholder 3"/>
          <p:cNvSpPr>
            <a:spLocks noGrp="1"/>
          </p:cNvSpPr>
          <p:nvPr>
            <p:ph type="sldNum" sz="quarter" idx="5"/>
          </p:nvPr>
        </p:nvSpPr>
        <p:spPr/>
        <p:txBody>
          <a:bodyPr/>
          <a:lstStyle/>
          <a:p>
            <a:fld id="{999729AB-B77D-48AE-AA10-D1BD2B4D03EA}" type="slidenum">
              <a:rPr lang="en-US" smtClean="0"/>
              <a:pPr/>
              <a:t>16</a:t>
            </a:fld>
            <a:endParaRPr lang="en-US"/>
          </a:p>
        </p:txBody>
      </p:sp>
    </p:spTree>
    <p:extLst>
      <p:ext uri="{BB962C8B-B14F-4D97-AF65-F5344CB8AC3E}">
        <p14:creationId xmlns:p14="http://schemas.microsoft.com/office/powerpoint/2010/main" val="19015801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IPC = Instructions Per Cycle, and is a common unit to see performance measured in.</a:t>
            </a:r>
          </a:p>
        </p:txBody>
      </p:sp>
      <p:sp>
        <p:nvSpPr>
          <p:cNvPr id="4" name="Slide Number Placeholder 3"/>
          <p:cNvSpPr>
            <a:spLocks noGrp="1"/>
          </p:cNvSpPr>
          <p:nvPr>
            <p:ph type="sldNum" sz="quarter" idx="5"/>
          </p:nvPr>
        </p:nvSpPr>
        <p:spPr/>
        <p:txBody>
          <a:bodyPr/>
          <a:lstStyle/>
          <a:p>
            <a:fld id="{999729AB-B77D-48AE-AA10-D1BD2B4D03EA}" type="slidenum">
              <a:rPr lang="en-US" smtClean="0"/>
              <a:pPr/>
              <a:t>20</a:t>
            </a:fld>
            <a:endParaRPr lang="en-US"/>
          </a:p>
        </p:txBody>
      </p:sp>
    </p:spTree>
    <p:extLst>
      <p:ext uri="{BB962C8B-B14F-4D97-AF65-F5344CB8AC3E}">
        <p14:creationId xmlns:p14="http://schemas.microsoft.com/office/powerpoint/2010/main" val="3121281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5</a:t>
            </a:fld>
            <a:endParaRPr lang="en-US"/>
          </a:p>
        </p:txBody>
      </p:sp>
    </p:spTree>
    <p:extLst>
      <p:ext uri="{BB962C8B-B14F-4D97-AF65-F5344CB8AC3E}">
        <p14:creationId xmlns:p14="http://schemas.microsoft.com/office/powerpoint/2010/main" val="75148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even some of the early 8-bit microprocessors, like the 6502, were doing a limited kind of pipelining on their multi-cycle instructions. the 6502 could start fetching and decoding the next instruction on the last cycle of some instructions. at the time, it offered some of the best performance you could get from an 8-bit CPU.</a:t>
            </a:r>
          </a:p>
        </p:txBody>
      </p:sp>
      <p:sp>
        <p:nvSpPr>
          <p:cNvPr id="4" name="Slide Number Placeholder 3"/>
          <p:cNvSpPr>
            <a:spLocks noGrp="1"/>
          </p:cNvSpPr>
          <p:nvPr>
            <p:ph type="sldNum" sz="quarter" idx="5"/>
          </p:nvPr>
        </p:nvSpPr>
        <p:spPr/>
        <p:txBody>
          <a:bodyPr/>
          <a:lstStyle/>
          <a:p>
            <a:fld id="{999729AB-B77D-48AE-AA10-D1BD2B4D03EA}" type="slidenum">
              <a:rPr lang="en-US" smtClean="0"/>
              <a:pPr/>
              <a:t>6</a:t>
            </a:fld>
            <a:endParaRPr lang="en-US"/>
          </a:p>
        </p:txBody>
      </p:sp>
    </p:spTree>
    <p:extLst>
      <p:ext uri="{BB962C8B-B14F-4D97-AF65-F5344CB8AC3E}">
        <p14:creationId xmlns:p14="http://schemas.microsoft.com/office/powerpoint/2010/main" val="1344826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7</a:t>
            </a:fld>
            <a:endParaRPr lang="en-US"/>
          </a:p>
        </p:txBody>
      </p:sp>
    </p:spTree>
    <p:extLst>
      <p:ext uri="{BB962C8B-B14F-4D97-AF65-F5344CB8AC3E}">
        <p14:creationId xmlns:p14="http://schemas.microsoft.com/office/powerpoint/2010/main" val="1793754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wait, we'll come back to this one when we talk about caching.</a:t>
            </a:r>
          </a:p>
        </p:txBody>
      </p:sp>
      <p:sp>
        <p:nvSpPr>
          <p:cNvPr id="4" name="Slide Number Placeholder 3"/>
          <p:cNvSpPr>
            <a:spLocks noGrp="1"/>
          </p:cNvSpPr>
          <p:nvPr>
            <p:ph type="sldNum" sz="quarter" idx="5"/>
          </p:nvPr>
        </p:nvSpPr>
        <p:spPr/>
        <p:txBody>
          <a:bodyPr/>
          <a:lstStyle/>
          <a:p>
            <a:fld id="{999729AB-B77D-48AE-AA10-D1BD2B4D03EA}" type="slidenum">
              <a:rPr lang="en-US" smtClean="0"/>
              <a:pPr/>
              <a:t>8</a:t>
            </a:fld>
            <a:endParaRPr lang="en-US"/>
          </a:p>
        </p:txBody>
      </p:sp>
    </p:spTree>
    <p:extLst>
      <p:ext uri="{BB962C8B-B14F-4D97-AF65-F5344CB8AC3E}">
        <p14:creationId xmlns:p14="http://schemas.microsoft.com/office/powerpoint/2010/main" val="781795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we know the result of the add at the beginning of cycle 4; it just hasn't been written to the registers yet</a:t>
            </a:r>
          </a:p>
          <a:p>
            <a:r>
              <a:rPr lang="en-US" dirty="0"/>
              <a:t>	- this presents a bit of an issue if you have to pause the CPU, say, for debugging</a:t>
            </a:r>
          </a:p>
          <a:p>
            <a:r>
              <a:rPr lang="en-US" dirty="0"/>
              <a:t>	- in that case you have to "flush" the in-progress instructions in order to see a consistent set of values in the registers</a:t>
            </a:r>
          </a:p>
        </p:txBody>
      </p:sp>
      <p:sp>
        <p:nvSpPr>
          <p:cNvPr id="4" name="Slide Number Placeholder 3"/>
          <p:cNvSpPr>
            <a:spLocks noGrp="1"/>
          </p:cNvSpPr>
          <p:nvPr>
            <p:ph type="sldNum" sz="quarter" idx="5"/>
          </p:nvPr>
        </p:nvSpPr>
        <p:spPr/>
        <p:txBody>
          <a:bodyPr/>
          <a:lstStyle/>
          <a:p>
            <a:fld id="{999729AB-B77D-48AE-AA10-D1BD2B4D03EA}" type="slidenum">
              <a:rPr lang="en-US" smtClean="0"/>
              <a:pPr/>
              <a:t>9</a:t>
            </a:fld>
            <a:endParaRPr lang="en-US"/>
          </a:p>
        </p:txBody>
      </p:sp>
    </p:spTree>
    <p:extLst>
      <p:ext uri="{BB962C8B-B14F-4D97-AF65-F5344CB8AC3E}">
        <p14:creationId xmlns:p14="http://schemas.microsoft.com/office/powerpoint/2010/main" val="4005539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there is a bottomless pit of solutions here. stalling, branch delay slots, branch prediction, speculative execution, etc.</a:t>
            </a:r>
          </a:p>
        </p:txBody>
      </p:sp>
      <p:sp>
        <p:nvSpPr>
          <p:cNvPr id="4" name="Slide Number Placeholder 3"/>
          <p:cNvSpPr>
            <a:spLocks noGrp="1"/>
          </p:cNvSpPr>
          <p:nvPr>
            <p:ph type="sldNum" sz="quarter" idx="5"/>
          </p:nvPr>
        </p:nvSpPr>
        <p:spPr/>
        <p:txBody>
          <a:bodyPr/>
          <a:lstStyle/>
          <a:p>
            <a:fld id="{999729AB-B77D-48AE-AA10-D1BD2B4D03EA}" type="slidenum">
              <a:rPr lang="en-US" smtClean="0"/>
              <a:pPr/>
              <a:t>10</a:t>
            </a:fld>
            <a:endParaRPr lang="en-US"/>
          </a:p>
        </p:txBody>
      </p:sp>
    </p:spTree>
    <p:extLst>
      <p:ext uri="{BB962C8B-B14F-4D97-AF65-F5344CB8AC3E}">
        <p14:creationId xmlns:p14="http://schemas.microsoft.com/office/powerpoint/2010/main" val="2421203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this opens up a HUGE can of worms: now the cache's </a:t>
            </a:r>
            <a:r>
              <a:rPr lang="en-US" i="0" dirty="0"/>
              <a:t>copy of the value is different from the one in memory.</a:t>
            </a:r>
          </a:p>
          <a:p>
            <a:r>
              <a:rPr lang="en-US" i="0" dirty="0"/>
              <a:t>	- dealing with this is an enormously complex topic.</a:t>
            </a:r>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14</a:t>
            </a:fld>
            <a:endParaRPr lang="en-US"/>
          </a:p>
        </p:txBody>
      </p:sp>
    </p:spTree>
    <p:extLst>
      <p:ext uri="{BB962C8B-B14F-4D97-AF65-F5344CB8AC3E}">
        <p14:creationId xmlns:p14="http://schemas.microsoft.com/office/powerpoint/2010/main" val="2321704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also, the local variables are all next to each other on the stack, so all the locals will be pulled into the cache.</a:t>
            </a:r>
          </a:p>
          <a:p>
            <a:r>
              <a:rPr lang="en-US" dirty="0"/>
              <a:t>- some CPUs will even detect that you are doing sequential accesses in an array, and "prefetch" the next several array items.</a:t>
            </a:r>
          </a:p>
        </p:txBody>
      </p:sp>
      <p:sp>
        <p:nvSpPr>
          <p:cNvPr id="4" name="Slide Number Placeholder 3"/>
          <p:cNvSpPr>
            <a:spLocks noGrp="1"/>
          </p:cNvSpPr>
          <p:nvPr>
            <p:ph type="sldNum" sz="quarter" idx="5"/>
          </p:nvPr>
        </p:nvSpPr>
        <p:spPr/>
        <p:txBody>
          <a:bodyPr/>
          <a:lstStyle/>
          <a:p>
            <a:fld id="{999729AB-B77D-48AE-AA10-D1BD2B4D03EA}" type="slidenum">
              <a:rPr lang="en-US" smtClean="0"/>
              <a:pPr/>
              <a:t>15</a:t>
            </a:fld>
            <a:endParaRPr lang="en-US"/>
          </a:p>
        </p:txBody>
      </p:sp>
    </p:spTree>
    <p:extLst>
      <p:ext uri="{BB962C8B-B14F-4D97-AF65-F5344CB8AC3E}">
        <p14:creationId xmlns:p14="http://schemas.microsoft.com/office/powerpoint/2010/main" val="4262510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685800" y="3177645"/>
            <a:ext cx="7772400" cy="1460500"/>
          </a:xfrm>
          <a:noFill/>
        </p:spPr>
        <p:txBody>
          <a:bodyPr>
            <a:normAutofit/>
          </a:bodyPr>
          <a:lstStyle>
            <a:lvl1pPr marL="0" indent="0" algn="l">
              <a:buNone/>
              <a:defRPr sz="2400">
                <a:solidFill>
                  <a:schemeClr val="bg1"/>
                </a:solidFill>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r>
              <a:rPr lang="is-IS"/>
              <a:t>CS447</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792288" y="4472783"/>
            <a:ext cx="5486400" cy="6707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is-IS"/>
              <a:t>CS447</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7"/>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7"/>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is-IS"/>
              <a:t>CS447</a:t>
            </a:r>
            <a:endParaRPr lang="en-US"/>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no anim)">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is-IS"/>
              <a:t>CS447</a:t>
            </a:r>
            <a:endParaRPr lang="en-US"/>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5" name="Footer Placeholder 4"/>
          <p:cNvSpPr>
            <a:spLocks noGrp="1"/>
          </p:cNvSpPr>
          <p:nvPr>
            <p:ph type="ftr" sz="quarter" idx="11"/>
          </p:nvPr>
        </p:nvSpPr>
        <p:spPr/>
        <p:txBody>
          <a:bodyPr/>
          <a:lstStyle/>
          <a:p>
            <a:r>
              <a:rPr lang="is-IS"/>
              <a:t>CS447</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is-IS"/>
              <a:t>CS447</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279261"/>
            <a:ext cx="4041775"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4645028" y="1812396"/>
            <a:ext cx="4041775"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5296960"/>
            <a:ext cx="2133600" cy="304271"/>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is-IS"/>
              <a:t>CS447</a:t>
            </a:r>
            <a:endParaRPr lang="en-US"/>
          </a:p>
        </p:txBody>
      </p:sp>
      <p:sp>
        <p:nvSpPr>
          <p:cNvPr id="9" name="Slide Number Placeholder 8"/>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5296960"/>
            <a:ext cx="2133600" cy="304271"/>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5296960"/>
            <a:ext cx="2133600" cy="304271"/>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is-IS"/>
              <a:t>CS447</a:t>
            </a:r>
            <a:endParaRPr lang="en-US"/>
          </a:p>
        </p:txBody>
      </p:sp>
      <p:sp>
        <p:nvSpPr>
          <p:cNvPr id="4" name="Slide Number Placeholder 3"/>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6"/>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3575050" y="227544"/>
            <a:ext cx="5111750" cy="4877594"/>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195919"/>
            <a:ext cx="3008313" cy="39092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is-IS"/>
              <a:t>CS447</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5600700"/>
            <a:ext cx="9144000" cy="114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7" name="Rectangle 6"/>
          <p:cNvSpPr/>
          <p:nvPr/>
        </p:nvSpPr>
        <p:spPr>
          <a:xfrm>
            <a:off x="0" y="0"/>
            <a:ext cx="9144000" cy="495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2" name="Title Placeholder 1"/>
          <p:cNvSpPr>
            <a:spLocks noGrp="1"/>
          </p:cNvSpPr>
          <p:nvPr>
            <p:ph type="title"/>
          </p:nvPr>
        </p:nvSpPr>
        <p:spPr>
          <a:xfrm>
            <a:off x="152400" y="0"/>
            <a:ext cx="8991600" cy="4953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52400" y="495301"/>
            <a:ext cx="8991600" cy="480165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0" y="5296960"/>
            <a:ext cx="12192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s-IS"/>
              <a:t>CS447</a:t>
            </a:r>
            <a:endParaRPr lang="en-US" dirty="0"/>
          </a:p>
        </p:txBody>
      </p:sp>
      <p:sp>
        <p:nvSpPr>
          <p:cNvPr id="6" name="Slide Number Placeholder 5"/>
          <p:cNvSpPr>
            <a:spLocks noGrp="1"/>
          </p:cNvSpPr>
          <p:nvPr>
            <p:ph type="sldNum" sz="quarter" idx="4"/>
          </p:nvPr>
        </p:nvSpPr>
        <p:spPr>
          <a:xfrm>
            <a:off x="8458200" y="5296960"/>
            <a:ext cx="6858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3552B95B-556F-44BD-91A5-D80C1B9E2BB3}" type="slidenum">
              <a:rPr lang="en-US" smtClean="0"/>
              <a:pPr/>
              <a:t>‹#›</a:t>
            </a:fld>
            <a:endParaRPr lang="en-US"/>
          </a:p>
        </p:txBody>
      </p:sp>
    </p:spTree>
    <p:extLst>
      <p:ext uri="{BB962C8B-B14F-4D97-AF65-F5344CB8AC3E}">
        <p14:creationId xmlns:p14="http://schemas.microsoft.com/office/powerpoint/2010/main" val="1695204185"/>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ransition/>
  <p:hf hdr="0" dt="0"/>
  <p:txStyles>
    <p:titleStyle>
      <a:lvl1pPr algn="l" defTabSz="822960" rtl="0" eaLnBrk="1" latinLnBrk="0" hangingPunct="1">
        <a:spcBef>
          <a:spcPct val="0"/>
        </a:spcBef>
        <a:buNone/>
        <a:defRPr sz="2800" b="1" kern="1200">
          <a:solidFill>
            <a:schemeClr val="bg1"/>
          </a:solidFill>
          <a:latin typeface="+mj-lt"/>
          <a:ea typeface="GulimChe" pitchFamily="49" charset="-127"/>
          <a:cs typeface="MoolBoran" pitchFamily="34" charset="0"/>
        </a:defRPr>
      </a:lvl1pPr>
    </p:titleStyle>
    <p:bodyStyle>
      <a:lvl1pPr marL="204312" indent="-204312" algn="l" defTabSz="822960" rtl="0" eaLnBrk="1" latinLnBrk="0" hangingPunct="1">
        <a:spcBef>
          <a:spcPts val="0"/>
        </a:spcBef>
        <a:buSzPct val="150000"/>
        <a:buFont typeface="Arial" pitchFamily="34" charset="0"/>
        <a:buChar char="•"/>
        <a:defRPr sz="2200" kern="1200">
          <a:solidFill>
            <a:schemeClr val="tx1"/>
          </a:solidFill>
          <a:latin typeface="+mn-lt"/>
          <a:ea typeface="+mn-ea"/>
          <a:cs typeface="+mn-cs"/>
        </a:defRPr>
      </a:lvl1pPr>
      <a:lvl2pPr marL="415767" indent="-207170" algn="l" defTabSz="822960" rtl="0" eaLnBrk="1" latinLnBrk="0" hangingPunct="1">
        <a:spcBef>
          <a:spcPts val="0"/>
        </a:spcBef>
        <a:buFont typeface="Courier New" pitchFamily="49" charset="0"/>
        <a:buChar char="o"/>
        <a:defRPr sz="2200" kern="1200">
          <a:solidFill>
            <a:schemeClr val="tx1"/>
          </a:solidFill>
          <a:latin typeface="+mn-lt"/>
          <a:ea typeface="+mn-ea"/>
          <a:cs typeface="+mn-cs"/>
        </a:defRPr>
      </a:lvl2pPr>
      <a:lvl3pPr marL="620078" indent="-205740" algn="l" defTabSz="822960" rtl="0" eaLnBrk="1" latinLnBrk="0" hangingPunct="1">
        <a:spcBef>
          <a:spcPts val="0"/>
        </a:spcBef>
        <a:buFont typeface="Wingdings" pitchFamily="2" charset="2"/>
        <a:buChar char="§"/>
        <a:defRPr sz="2200" kern="1200">
          <a:solidFill>
            <a:schemeClr val="tx1"/>
          </a:solidFill>
          <a:latin typeface="+mn-lt"/>
          <a:ea typeface="+mn-ea"/>
          <a:cs typeface="+mn-cs"/>
        </a:defRPr>
      </a:lvl3pPr>
      <a:lvl4pPr marL="821532"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4pPr>
      <a:lvl5pPr marL="1028700"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5pPr>
      <a:lvl6pPr marL="226314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7462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8610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9758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5" Type="http://schemas.openxmlformats.org/officeDocument/2006/relationships/image" Target="../media/image4.pn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8077200" cy="1225021"/>
          </a:xfrm>
        </p:spPr>
        <p:txBody>
          <a:bodyPr/>
          <a:lstStyle/>
          <a:p>
            <a:r>
              <a:rPr lang="en-US" dirty="0">
                <a:latin typeface="+mj-lt"/>
              </a:rPr>
              <a:t>Pipelining, Caching, Superscalar and more!!!</a:t>
            </a:r>
            <a:endParaRPr lang="en-US" sz="2400" b="1" dirty="0">
              <a:latin typeface="+mj-lt"/>
            </a:endParaRPr>
          </a:p>
        </p:txBody>
      </p:sp>
      <p:sp>
        <p:nvSpPr>
          <p:cNvPr id="3" name="Subtitle 2"/>
          <p:cNvSpPr>
            <a:spLocks noGrp="1"/>
          </p:cNvSpPr>
          <p:nvPr>
            <p:ph type="subTitle" idx="1"/>
          </p:nvPr>
        </p:nvSpPr>
        <p:spPr/>
        <p:txBody>
          <a:bodyPr/>
          <a:lstStyle/>
          <a:p>
            <a:r>
              <a:rPr lang="en-US" dirty="0"/>
              <a:t>CS 0447</a:t>
            </a:r>
          </a:p>
          <a:p>
            <a:r>
              <a:rPr lang="en-US" dirty="0"/>
              <a:t>Jarrett Billingsley</a:t>
            </a:r>
          </a:p>
        </p:txBody>
      </p:sp>
    </p:spTree>
    <p:extLst>
      <p:ext uri="{BB962C8B-B14F-4D97-AF65-F5344CB8AC3E}">
        <p14:creationId xmlns:p14="http://schemas.microsoft.com/office/powerpoint/2010/main" val="361208656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3733186055"/>
              </p:ext>
            </p:extLst>
          </p:nvPr>
        </p:nvGraphicFramePr>
        <p:xfrm>
          <a:off x="228598" y="1028701"/>
          <a:ext cx="8763002" cy="3047999"/>
        </p:xfrm>
        <a:graphic>
          <a:graphicData uri="http://schemas.openxmlformats.org/drawingml/2006/table">
            <a:tbl>
              <a:tblPr firstRow="1" bandRow="1">
                <a:tableStyleId>{9D7B26C5-4107-4FEC-AEDC-1716B250A1EF}</a:tableStyleId>
              </a:tblPr>
              <a:tblGrid>
                <a:gridCol w="1981202">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gridCol w="847725">
                  <a:extLst>
                    <a:ext uri="{9D8B030D-6E8A-4147-A177-3AD203B41FA5}">
                      <a16:colId xmlns:a16="http://schemas.microsoft.com/office/drawing/2014/main" val="20004"/>
                    </a:ext>
                  </a:extLst>
                </a:gridCol>
                <a:gridCol w="847725">
                  <a:extLst>
                    <a:ext uri="{9D8B030D-6E8A-4147-A177-3AD203B41FA5}">
                      <a16:colId xmlns:a16="http://schemas.microsoft.com/office/drawing/2014/main" val="20005"/>
                    </a:ext>
                  </a:extLst>
                </a:gridCol>
                <a:gridCol w="847725">
                  <a:extLst>
                    <a:ext uri="{9D8B030D-6E8A-4147-A177-3AD203B41FA5}">
                      <a16:colId xmlns:a16="http://schemas.microsoft.com/office/drawing/2014/main" val="20006"/>
                    </a:ext>
                  </a:extLst>
                </a:gridCol>
                <a:gridCol w="847725">
                  <a:extLst>
                    <a:ext uri="{9D8B030D-6E8A-4147-A177-3AD203B41FA5}">
                      <a16:colId xmlns:a16="http://schemas.microsoft.com/office/drawing/2014/main" val="20007"/>
                    </a:ext>
                  </a:extLst>
                </a:gridCol>
                <a:gridCol w="847725">
                  <a:extLst>
                    <a:ext uri="{9D8B030D-6E8A-4147-A177-3AD203B41FA5}">
                      <a16:colId xmlns:a16="http://schemas.microsoft.com/office/drawing/2014/main" val="20008"/>
                    </a:ext>
                  </a:extLst>
                </a:gridCol>
              </a:tblGrid>
              <a:tr h="305172">
                <a:tc>
                  <a:txBody>
                    <a:bodyPr/>
                    <a:lstStyle/>
                    <a:p>
                      <a:pPr algn="ctr"/>
                      <a:r>
                        <a:rPr lang="en-US" dirty="0"/>
                        <a:t>Time</a:t>
                      </a: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8</a:t>
                      </a: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09671">
                <a:tc>
                  <a:txBody>
                    <a:bodyPr/>
                    <a:lstStyle/>
                    <a:p>
                      <a:pPr algn="ctr"/>
                      <a:endParaRPr lang="en-US" sz="1800" b="1" baseline="0" dirty="0">
                        <a:latin typeface="Consolas" pitchFamily="49" charset="0"/>
                        <a:cs typeface="Consolas" pitchFamily="49"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 name="Title 1"/>
          <p:cNvSpPr>
            <a:spLocks noGrp="1"/>
          </p:cNvSpPr>
          <p:nvPr>
            <p:ph type="title"/>
          </p:nvPr>
        </p:nvSpPr>
        <p:spPr/>
        <p:txBody>
          <a:bodyPr/>
          <a:lstStyle/>
          <a:p>
            <a:r>
              <a:rPr lang="en-US"/>
              <a:t>Control hazards</a:t>
            </a:r>
          </a:p>
        </p:txBody>
      </p:sp>
      <p:sp>
        <p:nvSpPr>
          <p:cNvPr id="3" name="Content Placeholder 2"/>
          <p:cNvSpPr>
            <a:spLocks noGrp="1"/>
          </p:cNvSpPr>
          <p:nvPr>
            <p:ph idx="1"/>
          </p:nvPr>
        </p:nvSpPr>
        <p:spPr>
          <a:xfrm>
            <a:off x="152400" y="495301"/>
            <a:ext cx="8763000" cy="609599"/>
          </a:xfrm>
        </p:spPr>
        <p:txBody>
          <a:bodyPr>
            <a:normAutofit/>
          </a:bodyPr>
          <a:lstStyle/>
          <a:p>
            <a:r>
              <a:rPr lang="en-US" dirty="0"/>
              <a:t>you don't know the outcome of a </a:t>
            </a:r>
            <a:r>
              <a:rPr lang="en-US" b="1" dirty="0"/>
              <a:t>conditional branch</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10</a:t>
            </a:fld>
            <a:endParaRPr lang="en-US"/>
          </a:p>
        </p:txBody>
      </p:sp>
      <p:sp>
        <p:nvSpPr>
          <p:cNvPr id="69" name="Rectangle 68"/>
          <p:cNvSpPr/>
          <p:nvPr/>
        </p:nvSpPr>
        <p:spPr>
          <a:xfrm>
            <a:off x="152400" y="1409700"/>
            <a:ext cx="1981200" cy="2308324"/>
          </a:xfrm>
          <a:prstGeom prst="rect">
            <a:avLst/>
          </a:prstGeom>
        </p:spPr>
        <p:txBody>
          <a:bodyPr wrap="square">
            <a:spAutoFit/>
          </a:bodyPr>
          <a:lstStyle/>
          <a:p>
            <a:pPr algn="ctr"/>
            <a:endParaRPr lang="en-US" sz="1800" b="1" dirty="0">
              <a:latin typeface="Consolas" pitchFamily="49" charset="0"/>
              <a:cs typeface="Consolas" pitchFamily="49" charset="0"/>
            </a:endParaRPr>
          </a:p>
          <a:p>
            <a:pPr algn="ctr"/>
            <a:r>
              <a:rPr lang="en-US" sz="1800" b="1" dirty="0" err="1">
                <a:solidFill>
                  <a:srgbClr val="FF0000"/>
                </a:solidFill>
                <a:latin typeface="Consolas" pitchFamily="49" charset="0"/>
                <a:cs typeface="Consolas" pitchFamily="49" charset="0"/>
              </a:rPr>
              <a:t>beq</a:t>
            </a:r>
            <a:r>
              <a:rPr lang="en-US" sz="1800" b="1" dirty="0">
                <a:latin typeface="Consolas" pitchFamily="49" charset="0"/>
                <a:cs typeface="Consolas" pitchFamily="49" charset="0"/>
              </a:rPr>
              <a:t> t0,0, _end</a:t>
            </a:r>
          </a:p>
          <a:p>
            <a:pPr algn="ctr"/>
            <a:endParaRPr lang="en-US" sz="1800" b="1" dirty="0">
              <a:latin typeface="Consolas" pitchFamily="49" charset="0"/>
              <a:cs typeface="Consolas" pitchFamily="49" charset="0"/>
            </a:endParaRPr>
          </a:p>
          <a:p>
            <a:pPr algn="ctr"/>
            <a:endParaRPr lang="en-US" sz="1800" b="1" dirty="0">
              <a:latin typeface="Consolas" pitchFamily="49" charset="0"/>
              <a:cs typeface="Consolas" pitchFamily="49" charset="0"/>
            </a:endParaRPr>
          </a:p>
          <a:p>
            <a:pPr algn="ctr"/>
            <a:r>
              <a:rPr lang="en-US" sz="1800" b="1" dirty="0">
                <a:solidFill>
                  <a:srgbClr val="FF0000"/>
                </a:solidFill>
                <a:latin typeface="Consolas" pitchFamily="49" charset="0"/>
                <a:cs typeface="Consolas" pitchFamily="49" charset="0"/>
              </a:rPr>
              <a:t>add</a:t>
            </a:r>
            <a:r>
              <a:rPr lang="en-US" sz="1800" b="1" dirty="0">
                <a:latin typeface="Consolas" pitchFamily="49" charset="0"/>
                <a:cs typeface="Consolas" pitchFamily="49" charset="0"/>
              </a:rPr>
              <a:t> t0, t1, t2</a:t>
            </a:r>
          </a:p>
          <a:p>
            <a:pPr algn="ctr"/>
            <a:endParaRPr lang="en-US" sz="1800" b="1" dirty="0">
              <a:latin typeface="Consolas" pitchFamily="49" charset="0"/>
              <a:cs typeface="Consolas" pitchFamily="49" charset="0"/>
            </a:endParaRPr>
          </a:p>
          <a:p>
            <a:pPr algn="ctr"/>
            <a:endParaRPr lang="en-US" sz="1800" b="1" dirty="0">
              <a:latin typeface="Consolas" pitchFamily="49" charset="0"/>
              <a:cs typeface="Consolas" pitchFamily="49" charset="0"/>
            </a:endParaRPr>
          </a:p>
          <a:p>
            <a:pPr algn="ctr"/>
            <a:r>
              <a:rPr lang="en-US" sz="1800" b="1" dirty="0" err="1">
                <a:solidFill>
                  <a:srgbClr val="FF0000"/>
                </a:solidFill>
                <a:latin typeface="Consolas" pitchFamily="49" charset="0"/>
                <a:cs typeface="Consolas" pitchFamily="49" charset="0"/>
              </a:rPr>
              <a:t>lw</a:t>
            </a:r>
            <a:r>
              <a:rPr lang="en-US" sz="1800" b="1" dirty="0">
                <a:solidFill>
                  <a:srgbClr val="C00000"/>
                </a:solidFill>
                <a:latin typeface="Consolas" pitchFamily="49" charset="0"/>
                <a:cs typeface="Consolas" pitchFamily="49" charset="0"/>
              </a:rPr>
              <a:t> </a:t>
            </a:r>
            <a:r>
              <a:rPr lang="en-US" sz="1800" b="1" dirty="0">
                <a:latin typeface="Consolas" pitchFamily="49" charset="0"/>
                <a:cs typeface="Consolas" pitchFamily="49" charset="0"/>
              </a:rPr>
              <a:t>t4, (t0)</a:t>
            </a:r>
          </a:p>
        </p:txBody>
      </p:sp>
      <p:sp>
        <p:nvSpPr>
          <p:cNvPr id="71" name="Content Placeholder 2"/>
          <p:cNvSpPr txBox="1">
            <a:spLocks/>
          </p:cNvSpPr>
          <p:nvPr/>
        </p:nvSpPr>
        <p:spPr>
          <a:xfrm>
            <a:off x="152400" y="4022993"/>
            <a:ext cx="8763000" cy="1230240"/>
          </a:xfrm>
          <a:prstGeom prst="rect">
            <a:avLst/>
          </a:prstGeom>
        </p:spPr>
        <p:txBody>
          <a:bodyPr vert="horz" lIns="91440" tIns="45720" rIns="91440" bIns="45720" rtlCol="0">
            <a:normAutofit/>
          </a:bodyPr>
          <a:lstStyle/>
          <a:p>
            <a:pPr marL="257175" marR="0" lvl="0" indent="-257175" algn="l" defTabSz="822960" rtl="0" eaLnBrk="1" fontAlgn="auto" latinLnBrk="0" hangingPunct="1">
              <a:lnSpc>
                <a:spcPct val="100000"/>
              </a:lnSpc>
              <a:spcBef>
                <a:spcPts val="0"/>
              </a:spcBef>
              <a:spcAft>
                <a:spcPts val="0"/>
              </a:spcAft>
              <a:buClrTx/>
              <a:buSzPct val="100000"/>
              <a:buFont typeface="Trebuchet MS" pitchFamily="34" charset="0"/>
              <a:buChar char="●"/>
              <a:tabLst/>
              <a:defRPr/>
            </a:pPr>
            <a:r>
              <a:rPr lang="en-US" sz="2200" dirty="0"/>
              <a:t>what if, at cycle 4, we realize we </a:t>
            </a:r>
            <a:r>
              <a:rPr lang="en-US" sz="2200" i="1" dirty="0"/>
              <a:t>should have </a:t>
            </a:r>
            <a:r>
              <a:rPr lang="en-US" sz="2200" dirty="0"/>
              <a:t>taken the branch?</a:t>
            </a:r>
          </a:p>
          <a:p>
            <a:pPr marL="257175" marR="0" lvl="0" indent="-257175" algn="l" defTabSz="822960" rtl="0" eaLnBrk="1" fontAlgn="auto" latinLnBrk="0" hangingPunct="1">
              <a:lnSpc>
                <a:spcPct val="100000"/>
              </a:lnSpc>
              <a:spcBef>
                <a:spcPts val="0"/>
              </a:spcBef>
              <a:spcAft>
                <a:spcPts val="0"/>
              </a:spcAft>
              <a:buClrTx/>
              <a:buSzPct val="100000"/>
              <a:buFont typeface="Trebuchet MS" pitchFamily="34" charset="0"/>
              <a:buChar char="●"/>
              <a:tabLst/>
              <a:defRPr/>
            </a:pPr>
            <a:r>
              <a:rPr lang="en-US" sz="2200" b="1" dirty="0"/>
              <a:t>what do we do </a:t>
            </a:r>
            <a:r>
              <a:rPr lang="en-US" sz="2200" dirty="0"/>
              <a:t>with the 2 in-progress instructions?</a:t>
            </a:r>
          </a:p>
          <a:p>
            <a:pPr marL="257175" marR="0" lvl="0" indent="-257175" algn="l" defTabSz="822960" rtl="0" eaLnBrk="1" fontAlgn="auto" latinLnBrk="0" hangingPunct="1">
              <a:lnSpc>
                <a:spcPct val="100000"/>
              </a:lnSpc>
              <a:spcBef>
                <a:spcPts val="0"/>
              </a:spcBef>
              <a:spcAft>
                <a:spcPts val="0"/>
              </a:spcAft>
              <a:buClrTx/>
              <a:buSzPct val="100000"/>
              <a:buFont typeface="Trebuchet MS" pitchFamily="34" charset="0"/>
              <a:buChar char="●"/>
              <a:tabLst/>
              <a:defRPr/>
            </a:pPr>
            <a:r>
              <a:rPr lang="en-US" sz="2200" dirty="0"/>
              <a:t>should we have fetched them at all?</a:t>
            </a:r>
            <a:endParaRPr kumimoji="0" lang="en-US" sz="2200" b="0" i="0" u="none" strike="noStrike" kern="1200" cap="none" spc="0" normalizeH="0" noProof="0" dirty="0">
              <a:ln>
                <a:noFill/>
              </a:ln>
              <a:solidFill>
                <a:schemeClr val="tx1"/>
              </a:solidFill>
              <a:effectLst/>
              <a:uLnTx/>
              <a:uFillTx/>
              <a:latin typeface="+mn-lt"/>
              <a:ea typeface="+mn-ea"/>
              <a:cs typeface="+mn-cs"/>
            </a:endParaRPr>
          </a:p>
        </p:txBody>
      </p:sp>
      <p:cxnSp>
        <p:nvCxnSpPr>
          <p:cNvPr id="34" name="Straight Arrow Connector 33"/>
          <p:cNvCxnSpPr/>
          <p:nvPr/>
        </p:nvCxnSpPr>
        <p:spPr>
          <a:xfrm>
            <a:off x="2965659" y="1810414"/>
            <a:ext cx="220851" cy="87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3819633" y="1621539"/>
            <a:ext cx="334764"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3803737" y="1990407"/>
            <a:ext cx="334764"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2350880" y="1515394"/>
            <a:ext cx="614779" cy="590039"/>
          </a:xfrm>
          <a:prstGeom prst="rect">
            <a:avLst/>
          </a:prstGeom>
          <a:solidFill>
            <a:schemeClr val="accent4"/>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F</a:t>
            </a:r>
          </a:p>
        </p:txBody>
      </p:sp>
      <p:sp>
        <p:nvSpPr>
          <p:cNvPr id="49" name="Rectangle 48"/>
          <p:cNvSpPr/>
          <p:nvPr/>
        </p:nvSpPr>
        <p:spPr>
          <a:xfrm>
            <a:off x="3186509" y="1515459"/>
            <a:ext cx="610564" cy="591666"/>
          </a:xfrm>
          <a:prstGeom prst="rect">
            <a:avLst/>
          </a:prstGeom>
          <a:solidFill>
            <a:schemeClr val="accent1"/>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D</a:t>
            </a:r>
          </a:p>
        </p:txBody>
      </p:sp>
      <p:sp>
        <p:nvSpPr>
          <p:cNvPr id="50" name="Flowchart: Manual Operation 5"/>
          <p:cNvSpPr/>
          <p:nvPr/>
        </p:nvSpPr>
        <p:spPr>
          <a:xfrm rot="16200000">
            <a:off x="3939115" y="1633489"/>
            <a:ext cx="845874" cy="39829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45 h 10045"/>
              <a:gd name="connsiteX1" fmla="*/ 4870 w 10000"/>
              <a:gd name="connsiteY1" fmla="*/ 0 h 10045"/>
              <a:gd name="connsiteX2" fmla="*/ 10000 w 10000"/>
              <a:gd name="connsiteY2" fmla="*/ 45 h 10045"/>
              <a:gd name="connsiteX3" fmla="*/ 8000 w 10000"/>
              <a:gd name="connsiteY3" fmla="*/ 10045 h 10045"/>
              <a:gd name="connsiteX4" fmla="*/ 2000 w 10000"/>
              <a:gd name="connsiteY4" fmla="*/ 10045 h 10045"/>
              <a:gd name="connsiteX5" fmla="*/ 0 w 10000"/>
              <a:gd name="connsiteY5" fmla="*/ 45 h 10045"/>
              <a:gd name="connsiteX0" fmla="*/ 0 w 10000"/>
              <a:gd name="connsiteY0" fmla="*/ 0 h 10000"/>
              <a:gd name="connsiteX1" fmla="*/ 4870 w 10000"/>
              <a:gd name="connsiteY1" fmla="*/ 48 h 10000"/>
              <a:gd name="connsiteX2" fmla="*/ 10000 w 10000"/>
              <a:gd name="connsiteY2" fmla="*/ 0 h 10000"/>
              <a:gd name="connsiteX3" fmla="*/ 8000 w 10000"/>
              <a:gd name="connsiteY3" fmla="*/ 10000 h 10000"/>
              <a:gd name="connsiteX4" fmla="*/ 2000 w 10000"/>
              <a:gd name="connsiteY4" fmla="*/ 10000 h 10000"/>
              <a:gd name="connsiteX5" fmla="*/ 0 w 10000"/>
              <a:gd name="connsiteY5" fmla="*/ 0 h 10000"/>
              <a:gd name="connsiteX0" fmla="*/ 0 w 10000"/>
              <a:gd name="connsiteY0" fmla="*/ 0 h 10000"/>
              <a:gd name="connsiteX1" fmla="*/ 4870 w 10000"/>
              <a:gd name="connsiteY1" fmla="*/ 48 h 10000"/>
              <a:gd name="connsiteX2" fmla="*/ 5365 w 10000"/>
              <a:gd name="connsiteY2" fmla="*/ 1 h 10000"/>
              <a:gd name="connsiteX3" fmla="*/ 10000 w 10000"/>
              <a:gd name="connsiteY3" fmla="*/ 0 h 10000"/>
              <a:gd name="connsiteX4" fmla="*/ 8000 w 10000"/>
              <a:gd name="connsiteY4" fmla="*/ 10000 h 10000"/>
              <a:gd name="connsiteX5" fmla="*/ 2000 w 10000"/>
              <a:gd name="connsiteY5" fmla="*/ 10000 h 10000"/>
              <a:gd name="connsiteX6" fmla="*/ 0 w 10000"/>
              <a:gd name="connsiteY6" fmla="*/ 0 h 10000"/>
              <a:gd name="connsiteX0" fmla="*/ 0 w 10000"/>
              <a:gd name="connsiteY0" fmla="*/ 0 h 10000"/>
              <a:gd name="connsiteX1" fmla="*/ 4310 w 10000"/>
              <a:gd name="connsiteY1" fmla="*/ 1 h 10000"/>
              <a:gd name="connsiteX2" fmla="*/ 4870 w 10000"/>
              <a:gd name="connsiteY2" fmla="*/ 48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 name="connsiteX0" fmla="*/ 0 w 10000"/>
              <a:gd name="connsiteY0" fmla="*/ 0 h 10000"/>
              <a:gd name="connsiteX1" fmla="*/ 4310 w 10000"/>
              <a:gd name="connsiteY1" fmla="*/ 1 h 10000"/>
              <a:gd name="connsiteX2" fmla="*/ 4896 w 10000"/>
              <a:gd name="connsiteY2" fmla="*/ 2594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4310" y="1"/>
                </a:lnTo>
                <a:lnTo>
                  <a:pt x="4896" y="2594"/>
                </a:lnTo>
                <a:lnTo>
                  <a:pt x="5365" y="1"/>
                </a:lnTo>
                <a:lnTo>
                  <a:pt x="10000" y="0"/>
                </a:lnTo>
                <a:lnTo>
                  <a:pt x="8000" y="10000"/>
                </a:lnTo>
                <a:lnTo>
                  <a:pt x="2000" y="10000"/>
                </a:lnTo>
                <a:lnTo>
                  <a:pt x="0" y="0"/>
                </a:lnTo>
                <a:close/>
              </a:path>
            </a:pathLst>
          </a:cu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800" b="1" dirty="0">
                <a:solidFill>
                  <a:schemeClr val="tx1"/>
                </a:solidFill>
              </a:rPr>
              <a:t> X</a:t>
            </a:r>
          </a:p>
        </p:txBody>
      </p:sp>
      <p:cxnSp>
        <p:nvCxnSpPr>
          <p:cNvPr id="53" name="Straight Arrow Connector 52"/>
          <p:cNvCxnSpPr/>
          <p:nvPr/>
        </p:nvCxnSpPr>
        <p:spPr>
          <a:xfrm>
            <a:off x="3801287" y="2640109"/>
            <a:ext cx="220851" cy="87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4632702" y="2476500"/>
            <a:ext cx="334764"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4639365" y="2820102"/>
            <a:ext cx="334764"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3186509" y="2345089"/>
            <a:ext cx="614778" cy="590039"/>
          </a:xfrm>
          <a:prstGeom prst="rect">
            <a:avLst/>
          </a:prstGeom>
          <a:solidFill>
            <a:schemeClr val="accent4"/>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F</a:t>
            </a:r>
          </a:p>
        </p:txBody>
      </p:sp>
      <p:sp>
        <p:nvSpPr>
          <p:cNvPr id="59" name="Rectangle 58"/>
          <p:cNvSpPr/>
          <p:nvPr/>
        </p:nvSpPr>
        <p:spPr>
          <a:xfrm>
            <a:off x="4022138" y="2345154"/>
            <a:ext cx="610564" cy="591665"/>
          </a:xfrm>
          <a:prstGeom prst="rect">
            <a:avLst/>
          </a:prstGeom>
          <a:solidFill>
            <a:schemeClr val="accent1"/>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D</a:t>
            </a:r>
          </a:p>
        </p:txBody>
      </p:sp>
      <p:sp>
        <p:nvSpPr>
          <p:cNvPr id="58" name="Oval 57"/>
          <p:cNvSpPr/>
          <p:nvPr/>
        </p:nvSpPr>
        <p:spPr>
          <a:xfrm>
            <a:off x="4766733" y="1401232"/>
            <a:ext cx="807720" cy="252306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tx1"/>
                </a:solidFill>
              </a:rPr>
              <a:t>uh oh</a:t>
            </a:r>
          </a:p>
        </p:txBody>
      </p:sp>
      <p:cxnSp>
        <p:nvCxnSpPr>
          <p:cNvPr id="63" name="Straight Arrow Connector 62"/>
          <p:cNvCxnSpPr/>
          <p:nvPr/>
        </p:nvCxnSpPr>
        <p:spPr>
          <a:xfrm>
            <a:off x="4636916" y="3427160"/>
            <a:ext cx="220851" cy="87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a:off x="4022138" y="3132140"/>
            <a:ext cx="614778" cy="590039"/>
          </a:xfrm>
          <a:prstGeom prst="rect">
            <a:avLst/>
          </a:prstGeom>
          <a:solidFill>
            <a:schemeClr val="accent4"/>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F</a:t>
            </a:r>
          </a:p>
        </p:txBody>
      </p:sp>
    </p:spTree>
    <p:extLst>
      <p:ext uri="{BB962C8B-B14F-4D97-AF65-F5344CB8AC3E}">
        <p14:creationId xmlns:p14="http://schemas.microsoft.com/office/powerpoint/2010/main" val="20668377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1">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1">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build="p" bldLvl="4"/>
      <p:bldP spid="48" grpId="0" animBg="1"/>
      <p:bldP spid="49" grpId="0" animBg="1"/>
      <p:bldP spid="50" grpId="0" animBg="1"/>
      <p:bldP spid="57" grpId="0" animBg="1"/>
      <p:bldP spid="59" grpId="0" animBg="1"/>
      <p:bldP spid="58" grpId="0" animBg="1"/>
      <p:bldP spid="6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Caching</a:t>
            </a:r>
            <a:br>
              <a:rPr lang="en-US" dirty="0"/>
            </a:br>
            <a:r>
              <a:rPr lang="en-US" sz="1800" dirty="0"/>
              <a:t>or, maybe Harvard architectures </a:t>
            </a:r>
            <a:r>
              <a:rPr lang="en-US" sz="1800" i="1" dirty="0"/>
              <a:t>are</a:t>
            </a:r>
            <a:r>
              <a:rPr lang="en-US" sz="1800" dirty="0"/>
              <a:t> useful</a:t>
            </a:r>
            <a:endParaRPr lang="en-US" dirty="0"/>
          </a:p>
        </p:txBody>
      </p:sp>
      <p:sp>
        <p:nvSpPr>
          <p:cNvPr id="3" name="Footer Placeholder 2"/>
          <p:cNvSpPr>
            <a:spLocks noGrp="1"/>
          </p:cNvSpPr>
          <p:nvPr>
            <p:ph type="ftr" sz="quarter" idx="11"/>
          </p:nvPr>
        </p:nvSpPr>
        <p:spPr/>
        <p:txBody>
          <a:bodyPr/>
          <a:lstStyle/>
          <a:p>
            <a:r>
              <a:rPr lang="is-IS"/>
              <a:t>CS447</a:t>
            </a:r>
            <a:endParaRPr lang="en-US" dirty="0"/>
          </a:p>
        </p:txBody>
      </p:sp>
      <p:sp>
        <p:nvSpPr>
          <p:cNvPr id="4" name="Slide Number Placeholder 3"/>
          <p:cNvSpPr>
            <a:spLocks noGrp="1"/>
          </p:cNvSpPr>
          <p:nvPr>
            <p:ph type="sldNum" sz="quarter" idx="12"/>
          </p:nvPr>
        </p:nvSpPr>
        <p:spPr/>
        <p:txBody>
          <a:bodyPr/>
          <a:lstStyle/>
          <a:p>
            <a:fld id="{3552B95B-556F-44BD-91A5-D80C1B9E2BB3}" type="slidenum">
              <a:rPr lang="en-US" smtClean="0"/>
              <a:pPr/>
              <a:t>11</a:t>
            </a:fld>
            <a:endParaRPr lang="en-US"/>
          </a:p>
        </p:txBody>
      </p:sp>
    </p:spTree>
    <p:extLst>
      <p:ext uri="{BB962C8B-B14F-4D97-AF65-F5344CB8AC3E}">
        <p14:creationId xmlns:p14="http://schemas.microsoft.com/office/powerpoint/2010/main" val="161733412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1310641640"/>
              </p:ext>
            </p:extLst>
          </p:nvPr>
        </p:nvGraphicFramePr>
        <p:xfrm>
          <a:off x="228598" y="1028700"/>
          <a:ext cx="8763002" cy="4091698"/>
        </p:xfrm>
        <a:graphic>
          <a:graphicData uri="http://schemas.openxmlformats.org/drawingml/2006/table">
            <a:tbl>
              <a:tblPr firstRow="1" bandRow="1">
                <a:tableStyleId>{9D7B26C5-4107-4FEC-AEDC-1716B250A1EF}</a:tableStyleId>
              </a:tblPr>
              <a:tblGrid>
                <a:gridCol w="1981202">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gridCol w="847725">
                  <a:extLst>
                    <a:ext uri="{9D8B030D-6E8A-4147-A177-3AD203B41FA5}">
                      <a16:colId xmlns:a16="http://schemas.microsoft.com/office/drawing/2014/main" val="20004"/>
                    </a:ext>
                  </a:extLst>
                </a:gridCol>
                <a:gridCol w="847725">
                  <a:extLst>
                    <a:ext uri="{9D8B030D-6E8A-4147-A177-3AD203B41FA5}">
                      <a16:colId xmlns:a16="http://schemas.microsoft.com/office/drawing/2014/main" val="20005"/>
                    </a:ext>
                  </a:extLst>
                </a:gridCol>
                <a:gridCol w="847725">
                  <a:extLst>
                    <a:ext uri="{9D8B030D-6E8A-4147-A177-3AD203B41FA5}">
                      <a16:colId xmlns:a16="http://schemas.microsoft.com/office/drawing/2014/main" val="20006"/>
                    </a:ext>
                  </a:extLst>
                </a:gridCol>
                <a:gridCol w="847725">
                  <a:extLst>
                    <a:ext uri="{9D8B030D-6E8A-4147-A177-3AD203B41FA5}">
                      <a16:colId xmlns:a16="http://schemas.microsoft.com/office/drawing/2014/main" val="20007"/>
                    </a:ext>
                  </a:extLst>
                </a:gridCol>
                <a:gridCol w="847725">
                  <a:extLst>
                    <a:ext uri="{9D8B030D-6E8A-4147-A177-3AD203B41FA5}">
                      <a16:colId xmlns:a16="http://schemas.microsoft.com/office/drawing/2014/main" val="20008"/>
                    </a:ext>
                  </a:extLst>
                </a:gridCol>
              </a:tblGrid>
              <a:tr h="304800">
                <a:tc>
                  <a:txBody>
                    <a:bodyPr/>
                    <a:lstStyle/>
                    <a:p>
                      <a:pPr algn="ctr"/>
                      <a:r>
                        <a:rPr lang="en-US"/>
                        <a:t>Time</a:t>
                      </a: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8</a:t>
                      </a: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53370">
                <a:tc>
                  <a:txBody>
                    <a:bodyPr/>
                    <a:lstStyle/>
                    <a:p>
                      <a:pPr algn="ctr"/>
                      <a:endParaRPr lang="en-US" sz="1800" b="1" baseline="0">
                        <a:latin typeface="Consolas" pitchFamily="49" charset="0"/>
                        <a:cs typeface="Consolas" pitchFamily="49"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 name="Title 1"/>
          <p:cNvSpPr>
            <a:spLocks noGrp="1"/>
          </p:cNvSpPr>
          <p:nvPr>
            <p:ph type="title"/>
          </p:nvPr>
        </p:nvSpPr>
        <p:spPr/>
        <p:txBody>
          <a:bodyPr/>
          <a:lstStyle/>
          <a:p>
            <a:r>
              <a:rPr lang="en-US" dirty="0"/>
              <a:t>Well this is a pickle</a:t>
            </a:r>
          </a:p>
        </p:txBody>
      </p:sp>
      <p:sp>
        <p:nvSpPr>
          <p:cNvPr id="3" name="Content Placeholder 2"/>
          <p:cNvSpPr>
            <a:spLocks noGrp="1"/>
          </p:cNvSpPr>
          <p:nvPr>
            <p:ph idx="1"/>
          </p:nvPr>
        </p:nvSpPr>
        <p:spPr>
          <a:xfrm>
            <a:off x="152400" y="495301"/>
            <a:ext cx="8763000" cy="609599"/>
          </a:xfrm>
        </p:spPr>
        <p:txBody>
          <a:bodyPr>
            <a:normAutofit/>
          </a:bodyPr>
          <a:lstStyle/>
          <a:p>
            <a:r>
              <a:rPr lang="en-US" dirty="0"/>
              <a:t>EVERY cycle, we need to fetch, so this situation is unacceptable.</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12</a:t>
            </a:fld>
            <a:endParaRPr lang="en-US"/>
          </a:p>
        </p:txBody>
      </p:sp>
      <p:sp>
        <p:nvSpPr>
          <p:cNvPr id="69" name="Rectangle 68"/>
          <p:cNvSpPr/>
          <p:nvPr/>
        </p:nvSpPr>
        <p:spPr>
          <a:xfrm>
            <a:off x="152400" y="1409700"/>
            <a:ext cx="1981200" cy="3416320"/>
          </a:xfrm>
          <a:prstGeom prst="rect">
            <a:avLst/>
          </a:prstGeom>
        </p:spPr>
        <p:txBody>
          <a:bodyPr wrap="square">
            <a:spAutoFit/>
          </a:bodyPr>
          <a:lstStyle/>
          <a:p>
            <a:pPr algn="ctr"/>
            <a:endParaRPr lang="en-US" sz="1800" b="1" dirty="0">
              <a:latin typeface="Consolas" pitchFamily="49" charset="0"/>
              <a:cs typeface="Consolas" pitchFamily="49" charset="0"/>
            </a:endParaRPr>
          </a:p>
          <a:p>
            <a:pPr algn="ctr"/>
            <a:r>
              <a:rPr lang="en-US" sz="1800" b="1" dirty="0" err="1">
                <a:solidFill>
                  <a:srgbClr val="C00000"/>
                </a:solidFill>
                <a:latin typeface="Consolas" pitchFamily="49" charset="0"/>
                <a:cs typeface="Consolas" pitchFamily="49" charset="0"/>
              </a:rPr>
              <a:t>lw</a:t>
            </a:r>
            <a:r>
              <a:rPr lang="en-US" sz="1800" b="1" dirty="0">
                <a:latin typeface="Consolas" pitchFamily="49" charset="0"/>
                <a:cs typeface="Consolas" pitchFamily="49" charset="0"/>
              </a:rPr>
              <a:t> t0, 0(zero)</a:t>
            </a:r>
          </a:p>
          <a:p>
            <a:pPr algn="ctr"/>
            <a:endParaRPr lang="en-US" sz="1800" b="1" dirty="0">
              <a:latin typeface="Consolas" pitchFamily="49" charset="0"/>
              <a:cs typeface="Consolas" pitchFamily="49" charset="0"/>
            </a:endParaRPr>
          </a:p>
          <a:p>
            <a:pPr algn="ctr"/>
            <a:endParaRPr lang="en-US" sz="1800" b="1" dirty="0">
              <a:latin typeface="Consolas" pitchFamily="49" charset="0"/>
              <a:cs typeface="Consolas" pitchFamily="49" charset="0"/>
            </a:endParaRPr>
          </a:p>
          <a:p>
            <a:pPr algn="ctr"/>
            <a:r>
              <a:rPr lang="en-US" sz="1800" b="1" dirty="0" err="1">
                <a:solidFill>
                  <a:srgbClr val="C00000"/>
                </a:solidFill>
                <a:latin typeface="Consolas" pitchFamily="49" charset="0"/>
                <a:cs typeface="Consolas" pitchFamily="49" charset="0"/>
              </a:rPr>
              <a:t>lw</a:t>
            </a:r>
            <a:r>
              <a:rPr lang="en-US" sz="1800" b="1" dirty="0">
                <a:latin typeface="Consolas" pitchFamily="49" charset="0"/>
                <a:cs typeface="Consolas" pitchFamily="49" charset="0"/>
              </a:rPr>
              <a:t> t1, 4(zero)</a:t>
            </a:r>
          </a:p>
          <a:p>
            <a:pPr algn="ctr"/>
            <a:endParaRPr lang="en-US" sz="1800" b="1" dirty="0">
              <a:latin typeface="Consolas" pitchFamily="49" charset="0"/>
              <a:cs typeface="Consolas" pitchFamily="49" charset="0"/>
            </a:endParaRPr>
          </a:p>
          <a:p>
            <a:pPr algn="ctr"/>
            <a:endParaRPr lang="en-US" sz="1800" b="1" dirty="0">
              <a:latin typeface="Consolas" pitchFamily="49" charset="0"/>
              <a:cs typeface="Consolas" pitchFamily="49" charset="0"/>
            </a:endParaRPr>
          </a:p>
          <a:p>
            <a:pPr algn="ctr"/>
            <a:r>
              <a:rPr lang="en-US" sz="1800" b="1" dirty="0" err="1">
                <a:solidFill>
                  <a:srgbClr val="C00000"/>
                </a:solidFill>
                <a:latin typeface="Consolas" pitchFamily="49" charset="0"/>
                <a:cs typeface="Consolas" pitchFamily="49" charset="0"/>
              </a:rPr>
              <a:t>lw</a:t>
            </a:r>
            <a:r>
              <a:rPr lang="en-US" sz="1800" b="1" dirty="0">
                <a:latin typeface="Consolas" pitchFamily="49" charset="0"/>
                <a:cs typeface="Consolas" pitchFamily="49" charset="0"/>
              </a:rPr>
              <a:t> t2, 8(zero)</a:t>
            </a:r>
          </a:p>
          <a:p>
            <a:pPr algn="ctr"/>
            <a:endParaRPr lang="en-US" sz="1800" b="1" dirty="0">
              <a:latin typeface="Consolas" pitchFamily="49" charset="0"/>
              <a:cs typeface="Consolas" pitchFamily="49" charset="0"/>
            </a:endParaRPr>
          </a:p>
          <a:p>
            <a:pPr algn="ctr"/>
            <a:endParaRPr lang="en-US" sz="1800" b="1" dirty="0">
              <a:latin typeface="Consolas" pitchFamily="49" charset="0"/>
              <a:cs typeface="Consolas" pitchFamily="49" charset="0"/>
            </a:endParaRPr>
          </a:p>
          <a:p>
            <a:pPr algn="ctr"/>
            <a:r>
              <a:rPr lang="en-US" sz="1800" b="1" dirty="0" err="1">
                <a:solidFill>
                  <a:srgbClr val="C00000"/>
                </a:solidFill>
                <a:latin typeface="Consolas" pitchFamily="49" charset="0"/>
                <a:cs typeface="Consolas" pitchFamily="49" charset="0"/>
              </a:rPr>
              <a:t>lw</a:t>
            </a:r>
            <a:r>
              <a:rPr lang="en-US" sz="1800" b="1" dirty="0">
                <a:latin typeface="Consolas" pitchFamily="49" charset="0"/>
                <a:cs typeface="Consolas" pitchFamily="49" charset="0"/>
              </a:rPr>
              <a:t> t3,12(zero)</a:t>
            </a:r>
          </a:p>
          <a:p>
            <a:pPr algn="ctr"/>
            <a:endParaRPr lang="en-US" sz="1800" b="1" dirty="0">
              <a:latin typeface="Consolas" pitchFamily="49" charset="0"/>
              <a:cs typeface="Consolas" pitchFamily="49" charset="0"/>
            </a:endParaRPr>
          </a:p>
        </p:txBody>
      </p:sp>
      <p:grpSp>
        <p:nvGrpSpPr>
          <p:cNvPr id="81" name="Group 80"/>
          <p:cNvGrpSpPr/>
          <p:nvPr/>
        </p:nvGrpSpPr>
        <p:grpSpPr>
          <a:xfrm>
            <a:off x="2350880" y="1409700"/>
            <a:ext cx="3965971" cy="845874"/>
            <a:chOff x="2297830" y="1657274"/>
            <a:chExt cx="4915706" cy="1048437"/>
          </a:xfrm>
        </p:grpSpPr>
        <p:cxnSp>
          <p:nvCxnSpPr>
            <p:cNvPr id="82" name="Straight Arrow Connector 81"/>
            <p:cNvCxnSpPr/>
            <p:nvPr/>
          </p:nvCxnSpPr>
          <p:spPr>
            <a:xfrm>
              <a:off x="3059830" y="2153948"/>
              <a:ext cx="273738" cy="10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4118306" y="1919843"/>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4098603" y="2377044"/>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flipV="1">
              <a:off x="6021890" y="2163922"/>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6" name="Rectangle 85"/>
            <p:cNvSpPr/>
            <p:nvPr/>
          </p:nvSpPr>
          <p:spPr>
            <a:xfrm>
              <a:off x="2297830" y="1788279"/>
              <a:ext cx="762000" cy="731337"/>
            </a:xfrm>
            <a:prstGeom prst="rect">
              <a:avLst/>
            </a:prstGeom>
            <a:solidFill>
              <a:schemeClr val="accent4"/>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F</a:t>
              </a:r>
            </a:p>
          </p:txBody>
        </p:sp>
        <p:sp>
          <p:nvSpPr>
            <p:cNvPr id="87" name="Rectangle 86"/>
            <p:cNvSpPr/>
            <p:nvPr/>
          </p:nvSpPr>
          <p:spPr>
            <a:xfrm>
              <a:off x="3333568" y="1788359"/>
              <a:ext cx="756776" cy="733353"/>
            </a:xfrm>
            <a:prstGeom prst="rect">
              <a:avLst/>
            </a:prstGeom>
            <a:solidFill>
              <a:schemeClr val="accent1"/>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D</a:t>
              </a:r>
            </a:p>
          </p:txBody>
        </p:sp>
        <p:sp>
          <p:nvSpPr>
            <p:cNvPr id="88" name="Flowchart: Manual Operation 5"/>
            <p:cNvSpPr/>
            <p:nvPr/>
          </p:nvSpPr>
          <p:spPr>
            <a:xfrm rot="16200000">
              <a:off x="4266400" y="1934654"/>
              <a:ext cx="1048437" cy="493678"/>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45 h 10045"/>
                <a:gd name="connsiteX1" fmla="*/ 4870 w 10000"/>
                <a:gd name="connsiteY1" fmla="*/ 0 h 10045"/>
                <a:gd name="connsiteX2" fmla="*/ 10000 w 10000"/>
                <a:gd name="connsiteY2" fmla="*/ 45 h 10045"/>
                <a:gd name="connsiteX3" fmla="*/ 8000 w 10000"/>
                <a:gd name="connsiteY3" fmla="*/ 10045 h 10045"/>
                <a:gd name="connsiteX4" fmla="*/ 2000 w 10000"/>
                <a:gd name="connsiteY4" fmla="*/ 10045 h 10045"/>
                <a:gd name="connsiteX5" fmla="*/ 0 w 10000"/>
                <a:gd name="connsiteY5" fmla="*/ 45 h 10045"/>
                <a:gd name="connsiteX0" fmla="*/ 0 w 10000"/>
                <a:gd name="connsiteY0" fmla="*/ 0 h 10000"/>
                <a:gd name="connsiteX1" fmla="*/ 4870 w 10000"/>
                <a:gd name="connsiteY1" fmla="*/ 48 h 10000"/>
                <a:gd name="connsiteX2" fmla="*/ 10000 w 10000"/>
                <a:gd name="connsiteY2" fmla="*/ 0 h 10000"/>
                <a:gd name="connsiteX3" fmla="*/ 8000 w 10000"/>
                <a:gd name="connsiteY3" fmla="*/ 10000 h 10000"/>
                <a:gd name="connsiteX4" fmla="*/ 2000 w 10000"/>
                <a:gd name="connsiteY4" fmla="*/ 10000 h 10000"/>
                <a:gd name="connsiteX5" fmla="*/ 0 w 10000"/>
                <a:gd name="connsiteY5" fmla="*/ 0 h 10000"/>
                <a:gd name="connsiteX0" fmla="*/ 0 w 10000"/>
                <a:gd name="connsiteY0" fmla="*/ 0 h 10000"/>
                <a:gd name="connsiteX1" fmla="*/ 4870 w 10000"/>
                <a:gd name="connsiteY1" fmla="*/ 48 h 10000"/>
                <a:gd name="connsiteX2" fmla="*/ 5365 w 10000"/>
                <a:gd name="connsiteY2" fmla="*/ 1 h 10000"/>
                <a:gd name="connsiteX3" fmla="*/ 10000 w 10000"/>
                <a:gd name="connsiteY3" fmla="*/ 0 h 10000"/>
                <a:gd name="connsiteX4" fmla="*/ 8000 w 10000"/>
                <a:gd name="connsiteY4" fmla="*/ 10000 h 10000"/>
                <a:gd name="connsiteX5" fmla="*/ 2000 w 10000"/>
                <a:gd name="connsiteY5" fmla="*/ 10000 h 10000"/>
                <a:gd name="connsiteX6" fmla="*/ 0 w 10000"/>
                <a:gd name="connsiteY6" fmla="*/ 0 h 10000"/>
                <a:gd name="connsiteX0" fmla="*/ 0 w 10000"/>
                <a:gd name="connsiteY0" fmla="*/ 0 h 10000"/>
                <a:gd name="connsiteX1" fmla="*/ 4310 w 10000"/>
                <a:gd name="connsiteY1" fmla="*/ 1 h 10000"/>
                <a:gd name="connsiteX2" fmla="*/ 4870 w 10000"/>
                <a:gd name="connsiteY2" fmla="*/ 48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 name="connsiteX0" fmla="*/ 0 w 10000"/>
                <a:gd name="connsiteY0" fmla="*/ 0 h 10000"/>
                <a:gd name="connsiteX1" fmla="*/ 4310 w 10000"/>
                <a:gd name="connsiteY1" fmla="*/ 1 h 10000"/>
                <a:gd name="connsiteX2" fmla="*/ 4896 w 10000"/>
                <a:gd name="connsiteY2" fmla="*/ 2594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4310" y="1"/>
                  </a:lnTo>
                  <a:lnTo>
                    <a:pt x="4896" y="2594"/>
                  </a:lnTo>
                  <a:lnTo>
                    <a:pt x="5365" y="1"/>
                  </a:lnTo>
                  <a:lnTo>
                    <a:pt x="10000" y="0"/>
                  </a:lnTo>
                  <a:lnTo>
                    <a:pt x="8000" y="10000"/>
                  </a:lnTo>
                  <a:lnTo>
                    <a:pt x="2000" y="10000"/>
                  </a:lnTo>
                  <a:lnTo>
                    <a:pt x="0" y="0"/>
                  </a:lnTo>
                  <a:close/>
                </a:path>
              </a:pathLst>
            </a:cu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800" b="1" dirty="0">
                  <a:solidFill>
                    <a:schemeClr val="tx1"/>
                  </a:solidFill>
                </a:rPr>
                <a:t> X</a:t>
              </a:r>
            </a:p>
          </p:txBody>
        </p:sp>
        <p:sp>
          <p:nvSpPr>
            <p:cNvPr id="89" name="Rectangle 88"/>
            <p:cNvSpPr/>
            <p:nvPr/>
          </p:nvSpPr>
          <p:spPr>
            <a:xfrm>
              <a:off x="6456760" y="1790699"/>
              <a:ext cx="756776" cy="751386"/>
            </a:xfrm>
            <a:prstGeom prst="rect">
              <a:avLst/>
            </a:prstGeom>
            <a:solidFill>
              <a:schemeClr val="accent2"/>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W</a:t>
              </a:r>
            </a:p>
          </p:txBody>
        </p:sp>
        <p:sp>
          <p:nvSpPr>
            <p:cNvPr id="90" name="Rectangle 89"/>
            <p:cNvSpPr/>
            <p:nvPr/>
          </p:nvSpPr>
          <p:spPr>
            <a:xfrm>
              <a:off x="5424801" y="1788279"/>
              <a:ext cx="761999" cy="731337"/>
            </a:xfrm>
            <a:prstGeom prst="rect">
              <a:avLst/>
            </a:prstGeom>
            <a:solidFill>
              <a:schemeClr val="accent4"/>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M</a:t>
              </a:r>
            </a:p>
          </p:txBody>
        </p:sp>
        <p:cxnSp>
          <p:nvCxnSpPr>
            <p:cNvPr id="91" name="Straight Arrow Connector 90"/>
            <p:cNvCxnSpPr/>
            <p:nvPr/>
          </p:nvCxnSpPr>
          <p:spPr>
            <a:xfrm flipV="1">
              <a:off x="5035748" y="2153946"/>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92" name="Group 91"/>
          <p:cNvGrpSpPr/>
          <p:nvPr/>
        </p:nvGrpSpPr>
        <p:grpSpPr>
          <a:xfrm>
            <a:off x="3186509" y="2255332"/>
            <a:ext cx="3965971" cy="845874"/>
            <a:chOff x="2297830" y="1657274"/>
            <a:chExt cx="4915706" cy="1048437"/>
          </a:xfrm>
        </p:grpSpPr>
        <p:cxnSp>
          <p:nvCxnSpPr>
            <p:cNvPr id="93" name="Straight Arrow Connector 92"/>
            <p:cNvCxnSpPr/>
            <p:nvPr/>
          </p:nvCxnSpPr>
          <p:spPr>
            <a:xfrm>
              <a:off x="3059830" y="2153948"/>
              <a:ext cx="273738" cy="10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4118306" y="1919843"/>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a:off x="4098603" y="2377044"/>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flipV="1">
              <a:off x="6021890" y="2163922"/>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7" name="Rectangle 96"/>
            <p:cNvSpPr/>
            <p:nvPr/>
          </p:nvSpPr>
          <p:spPr>
            <a:xfrm>
              <a:off x="2297830" y="1788279"/>
              <a:ext cx="762000" cy="731337"/>
            </a:xfrm>
            <a:prstGeom prst="rect">
              <a:avLst/>
            </a:prstGeom>
            <a:solidFill>
              <a:schemeClr val="accent4"/>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F</a:t>
              </a:r>
            </a:p>
          </p:txBody>
        </p:sp>
        <p:sp>
          <p:nvSpPr>
            <p:cNvPr id="98" name="Rectangle 97"/>
            <p:cNvSpPr/>
            <p:nvPr/>
          </p:nvSpPr>
          <p:spPr>
            <a:xfrm>
              <a:off x="3333568" y="1788359"/>
              <a:ext cx="756776" cy="733353"/>
            </a:xfrm>
            <a:prstGeom prst="rect">
              <a:avLst/>
            </a:prstGeom>
            <a:solidFill>
              <a:schemeClr val="accent1"/>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D</a:t>
              </a:r>
            </a:p>
          </p:txBody>
        </p:sp>
        <p:sp>
          <p:nvSpPr>
            <p:cNvPr id="99" name="Flowchart: Manual Operation 5"/>
            <p:cNvSpPr/>
            <p:nvPr/>
          </p:nvSpPr>
          <p:spPr>
            <a:xfrm rot="16200000">
              <a:off x="4266400" y="1934654"/>
              <a:ext cx="1048437" cy="493678"/>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45 h 10045"/>
                <a:gd name="connsiteX1" fmla="*/ 4870 w 10000"/>
                <a:gd name="connsiteY1" fmla="*/ 0 h 10045"/>
                <a:gd name="connsiteX2" fmla="*/ 10000 w 10000"/>
                <a:gd name="connsiteY2" fmla="*/ 45 h 10045"/>
                <a:gd name="connsiteX3" fmla="*/ 8000 w 10000"/>
                <a:gd name="connsiteY3" fmla="*/ 10045 h 10045"/>
                <a:gd name="connsiteX4" fmla="*/ 2000 w 10000"/>
                <a:gd name="connsiteY4" fmla="*/ 10045 h 10045"/>
                <a:gd name="connsiteX5" fmla="*/ 0 w 10000"/>
                <a:gd name="connsiteY5" fmla="*/ 45 h 10045"/>
                <a:gd name="connsiteX0" fmla="*/ 0 w 10000"/>
                <a:gd name="connsiteY0" fmla="*/ 0 h 10000"/>
                <a:gd name="connsiteX1" fmla="*/ 4870 w 10000"/>
                <a:gd name="connsiteY1" fmla="*/ 48 h 10000"/>
                <a:gd name="connsiteX2" fmla="*/ 10000 w 10000"/>
                <a:gd name="connsiteY2" fmla="*/ 0 h 10000"/>
                <a:gd name="connsiteX3" fmla="*/ 8000 w 10000"/>
                <a:gd name="connsiteY3" fmla="*/ 10000 h 10000"/>
                <a:gd name="connsiteX4" fmla="*/ 2000 w 10000"/>
                <a:gd name="connsiteY4" fmla="*/ 10000 h 10000"/>
                <a:gd name="connsiteX5" fmla="*/ 0 w 10000"/>
                <a:gd name="connsiteY5" fmla="*/ 0 h 10000"/>
                <a:gd name="connsiteX0" fmla="*/ 0 w 10000"/>
                <a:gd name="connsiteY0" fmla="*/ 0 h 10000"/>
                <a:gd name="connsiteX1" fmla="*/ 4870 w 10000"/>
                <a:gd name="connsiteY1" fmla="*/ 48 h 10000"/>
                <a:gd name="connsiteX2" fmla="*/ 5365 w 10000"/>
                <a:gd name="connsiteY2" fmla="*/ 1 h 10000"/>
                <a:gd name="connsiteX3" fmla="*/ 10000 w 10000"/>
                <a:gd name="connsiteY3" fmla="*/ 0 h 10000"/>
                <a:gd name="connsiteX4" fmla="*/ 8000 w 10000"/>
                <a:gd name="connsiteY4" fmla="*/ 10000 h 10000"/>
                <a:gd name="connsiteX5" fmla="*/ 2000 w 10000"/>
                <a:gd name="connsiteY5" fmla="*/ 10000 h 10000"/>
                <a:gd name="connsiteX6" fmla="*/ 0 w 10000"/>
                <a:gd name="connsiteY6" fmla="*/ 0 h 10000"/>
                <a:gd name="connsiteX0" fmla="*/ 0 w 10000"/>
                <a:gd name="connsiteY0" fmla="*/ 0 h 10000"/>
                <a:gd name="connsiteX1" fmla="*/ 4310 w 10000"/>
                <a:gd name="connsiteY1" fmla="*/ 1 h 10000"/>
                <a:gd name="connsiteX2" fmla="*/ 4870 w 10000"/>
                <a:gd name="connsiteY2" fmla="*/ 48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 name="connsiteX0" fmla="*/ 0 w 10000"/>
                <a:gd name="connsiteY0" fmla="*/ 0 h 10000"/>
                <a:gd name="connsiteX1" fmla="*/ 4310 w 10000"/>
                <a:gd name="connsiteY1" fmla="*/ 1 h 10000"/>
                <a:gd name="connsiteX2" fmla="*/ 4896 w 10000"/>
                <a:gd name="connsiteY2" fmla="*/ 2594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4310" y="1"/>
                  </a:lnTo>
                  <a:lnTo>
                    <a:pt x="4896" y="2594"/>
                  </a:lnTo>
                  <a:lnTo>
                    <a:pt x="5365" y="1"/>
                  </a:lnTo>
                  <a:lnTo>
                    <a:pt x="10000" y="0"/>
                  </a:lnTo>
                  <a:lnTo>
                    <a:pt x="8000" y="10000"/>
                  </a:lnTo>
                  <a:lnTo>
                    <a:pt x="2000" y="10000"/>
                  </a:lnTo>
                  <a:lnTo>
                    <a:pt x="0" y="0"/>
                  </a:lnTo>
                  <a:close/>
                </a:path>
              </a:pathLst>
            </a:cu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800" b="1" dirty="0">
                  <a:solidFill>
                    <a:schemeClr val="tx1"/>
                  </a:solidFill>
                </a:rPr>
                <a:t> X</a:t>
              </a:r>
            </a:p>
          </p:txBody>
        </p:sp>
        <p:sp>
          <p:nvSpPr>
            <p:cNvPr id="100" name="Rectangle 99"/>
            <p:cNvSpPr/>
            <p:nvPr/>
          </p:nvSpPr>
          <p:spPr>
            <a:xfrm>
              <a:off x="6456760" y="1790699"/>
              <a:ext cx="756776" cy="751386"/>
            </a:xfrm>
            <a:prstGeom prst="rect">
              <a:avLst/>
            </a:prstGeom>
            <a:solidFill>
              <a:schemeClr val="accent2"/>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W</a:t>
              </a:r>
            </a:p>
          </p:txBody>
        </p:sp>
        <p:sp>
          <p:nvSpPr>
            <p:cNvPr id="101" name="Rectangle 100"/>
            <p:cNvSpPr/>
            <p:nvPr/>
          </p:nvSpPr>
          <p:spPr>
            <a:xfrm>
              <a:off x="5424801" y="1788279"/>
              <a:ext cx="761999" cy="731337"/>
            </a:xfrm>
            <a:prstGeom prst="rect">
              <a:avLst/>
            </a:prstGeom>
            <a:solidFill>
              <a:schemeClr val="accent4"/>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M</a:t>
              </a:r>
            </a:p>
          </p:txBody>
        </p:sp>
        <p:cxnSp>
          <p:nvCxnSpPr>
            <p:cNvPr id="102" name="Straight Arrow Connector 101"/>
            <p:cNvCxnSpPr/>
            <p:nvPr/>
          </p:nvCxnSpPr>
          <p:spPr>
            <a:xfrm flipV="1">
              <a:off x="5035748" y="2153946"/>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03" name="Group 102"/>
          <p:cNvGrpSpPr/>
          <p:nvPr/>
        </p:nvGrpSpPr>
        <p:grpSpPr>
          <a:xfrm>
            <a:off x="4022138" y="3100964"/>
            <a:ext cx="3965971" cy="845874"/>
            <a:chOff x="2297830" y="1657274"/>
            <a:chExt cx="4915706" cy="1048437"/>
          </a:xfrm>
        </p:grpSpPr>
        <p:cxnSp>
          <p:nvCxnSpPr>
            <p:cNvPr id="104" name="Straight Arrow Connector 103"/>
            <p:cNvCxnSpPr/>
            <p:nvPr/>
          </p:nvCxnSpPr>
          <p:spPr>
            <a:xfrm>
              <a:off x="3059830" y="2153948"/>
              <a:ext cx="273738" cy="10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a:off x="4118306" y="1919843"/>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a:off x="4098603" y="2377044"/>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flipV="1">
              <a:off x="6021890" y="2163922"/>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8" name="Rectangle 107"/>
            <p:cNvSpPr/>
            <p:nvPr/>
          </p:nvSpPr>
          <p:spPr>
            <a:xfrm>
              <a:off x="2297830" y="1788279"/>
              <a:ext cx="762000" cy="731337"/>
            </a:xfrm>
            <a:prstGeom prst="rect">
              <a:avLst/>
            </a:prstGeom>
            <a:solidFill>
              <a:schemeClr val="accent4"/>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F</a:t>
              </a:r>
            </a:p>
          </p:txBody>
        </p:sp>
        <p:sp>
          <p:nvSpPr>
            <p:cNvPr id="109" name="Rectangle 108"/>
            <p:cNvSpPr/>
            <p:nvPr/>
          </p:nvSpPr>
          <p:spPr>
            <a:xfrm>
              <a:off x="3333568" y="1788359"/>
              <a:ext cx="756776" cy="733353"/>
            </a:xfrm>
            <a:prstGeom prst="rect">
              <a:avLst/>
            </a:prstGeom>
            <a:solidFill>
              <a:schemeClr val="accent1"/>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D</a:t>
              </a:r>
            </a:p>
          </p:txBody>
        </p:sp>
        <p:sp>
          <p:nvSpPr>
            <p:cNvPr id="110" name="Flowchart: Manual Operation 5"/>
            <p:cNvSpPr/>
            <p:nvPr/>
          </p:nvSpPr>
          <p:spPr>
            <a:xfrm rot="16200000">
              <a:off x="4266400" y="1934654"/>
              <a:ext cx="1048437" cy="493678"/>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45 h 10045"/>
                <a:gd name="connsiteX1" fmla="*/ 4870 w 10000"/>
                <a:gd name="connsiteY1" fmla="*/ 0 h 10045"/>
                <a:gd name="connsiteX2" fmla="*/ 10000 w 10000"/>
                <a:gd name="connsiteY2" fmla="*/ 45 h 10045"/>
                <a:gd name="connsiteX3" fmla="*/ 8000 w 10000"/>
                <a:gd name="connsiteY3" fmla="*/ 10045 h 10045"/>
                <a:gd name="connsiteX4" fmla="*/ 2000 w 10000"/>
                <a:gd name="connsiteY4" fmla="*/ 10045 h 10045"/>
                <a:gd name="connsiteX5" fmla="*/ 0 w 10000"/>
                <a:gd name="connsiteY5" fmla="*/ 45 h 10045"/>
                <a:gd name="connsiteX0" fmla="*/ 0 w 10000"/>
                <a:gd name="connsiteY0" fmla="*/ 0 h 10000"/>
                <a:gd name="connsiteX1" fmla="*/ 4870 w 10000"/>
                <a:gd name="connsiteY1" fmla="*/ 48 h 10000"/>
                <a:gd name="connsiteX2" fmla="*/ 10000 w 10000"/>
                <a:gd name="connsiteY2" fmla="*/ 0 h 10000"/>
                <a:gd name="connsiteX3" fmla="*/ 8000 w 10000"/>
                <a:gd name="connsiteY3" fmla="*/ 10000 h 10000"/>
                <a:gd name="connsiteX4" fmla="*/ 2000 w 10000"/>
                <a:gd name="connsiteY4" fmla="*/ 10000 h 10000"/>
                <a:gd name="connsiteX5" fmla="*/ 0 w 10000"/>
                <a:gd name="connsiteY5" fmla="*/ 0 h 10000"/>
                <a:gd name="connsiteX0" fmla="*/ 0 w 10000"/>
                <a:gd name="connsiteY0" fmla="*/ 0 h 10000"/>
                <a:gd name="connsiteX1" fmla="*/ 4870 w 10000"/>
                <a:gd name="connsiteY1" fmla="*/ 48 h 10000"/>
                <a:gd name="connsiteX2" fmla="*/ 5365 w 10000"/>
                <a:gd name="connsiteY2" fmla="*/ 1 h 10000"/>
                <a:gd name="connsiteX3" fmla="*/ 10000 w 10000"/>
                <a:gd name="connsiteY3" fmla="*/ 0 h 10000"/>
                <a:gd name="connsiteX4" fmla="*/ 8000 w 10000"/>
                <a:gd name="connsiteY4" fmla="*/ 10000 h 10000"/>
                <a:gd name="connsiteX5" fmla="*/ 2000 w 10000"/>
                <a:gd name="connsiteY5" fmla="*/ 10000 h 10000"/>
                <a:gd name="connsiteX6" fmla="*/ 0 w 10000"/>
                <a:gd name="connsiteY6" fmla="*/ 0 h 10000"/>
                <a:gd name="connsiteX0" fmla="*/ 0 w 10000"/>
                <a:gd name="connsiteY0" fmla="*/ 0 h 10000"/>
                <a:gd name="connsiteX1" fmla="*/ 4310 w 10000"/>
                <a:gd name="connsiteY1" fmla="*/ 1 h 10000"/>
                <a:gd name="connsiteX2" fmla="*/ 4870 w 10000"/>
                <a:gd name="connsiteY2" fmla="*/ 48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 name="connsiteX0" fmla="*/ 0 w 10000"/>
                <a:gd name="connsiteY0" fmla="*/ 0 h 10000"/>
                <a:gd name="connsiteX1" fmla="*/ 4310 w 10000"/>
                <a:gd name="connsiteY1" fmla="*/ 1 h 10000"/>
                <a:gd name="connsiteX2" fmla="*/ 4896 w 10000"/>
                <a:gd name="connsiteY2" fmla="*/ 2594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4310" y="1"/>
                  </a:lnTo>
                  <a:lnTo>
                    <a:pt x="4896" y="2594"/>
                  </a:lnTo>
                  <a:lnTo>
                    <a:pt x="5365" y="1"/>
                  </a:lnTo>
                  <a:lnTo>
                    <a:pt x="10000" y="0"/>
                  </a:lnTo>
                  <a:lnTo>
                    <a:pt x="8000" y="10000"/>
                  </a:lnTo>
                  <a:lnTo>
                    <a:pt x="2000" y="10000"/>
                  </a:lnTo>
                  <a:lnTo>
                    <a:pt x="0" y="0"/>
                  </a:lnTo>
                  <a:close/>
                </a:path>
              </a:pathLst>
            </a:cu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800" b="1" dirty="0">
                  <a:solidFill>
                    <a:schemeClr val="tx1"/>
                  </a:solidFill>
                </a:rPr>
                <a:t> X</a:t>
              </a:r>
            </a:p>
          </p:txBody>
        </p:sp>
        <p:sp>
          <p:nvSpPr>
            <p:cNvPr id="111" name="Rectangle 110"/>
            <p:cNvSpPr/>
            <p:nvPr/>
          </p:nvSpPr>
          <p:spPr>
            <a:xfrm>
              <a:off x="6456760" y="1790699"/>
              <a:ext cx="756776" cy="751386"/>
            </a:xfrm>
            <a:prstGeom prst="rect">
              <a:avLst/>
            </a:prstGeom>
            <a:solidFill>
              <a:schemeClr val="accent2"/>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W</a:t>
              </a:r>
            </a:p>
          </p:txBody>
        </p:sp>
        <p:sp>
          <p:nvSpPr>
            <p:cNvPr id="112" name="Rectangle 111"/>
            <p:cNvSpPr/>
            <p:nvPr/>
          </p:nvSpPr>
          <p:spPr>
            <a:xfrm>
              <a:off x="5424801" y="1788279"/>
              <a:ext cx="761999" cy="731337"/>
            </a:xfrm>
            <a:prstGeom prst="rect">
              <a:avLst/>
            </a:prstGeom>
            <a:solidFill>
              <a:schemeClr val="accent4"/>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M</a:t>
              </a:r>
            </a:p>
          </p:txBody>
        </p:sp>
        <p:cxnSp>
          <p:nvCxnSpPr>
            <p:cNvPr id="113" name="Straight Arrow Connector 112"/>
            <p:cNvCxnSpPr/>
            <p:nvPr/>
          </p:nvCxnSpPr>
          <p:spPr>
            <a:xfrm flipV="1">
              <a:off x="5035748" y="2153946"/>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p:nvGrpSpPr>
        <p:grpSpPr>
          <a:xfrm>
            <a:off x="4857767" y="3946596"/>
            <a:ext cx="3965971" cy="845874"/>
            <a:chOff x="2297830" y="1657274"/>
            <a:chExt cx="4915706" cy="1048437"/>
          </a:xfrm>
        </p:grpSpPr>
        <p:cxnSp>
          <p:nvCxnSpPr>
            <p:cNvPr id="115" name="Straight Arrow Connector 114"/>
            <p:cNvCxnSpPr/>
            <p:nvPr/>
          </p:nvCxnSpPr>
          <p:spPr>
            <a:xfrm>
              <a:off x="3059830" y="2153948"/>
              <a:ext cx="273738" cy="10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p:nvPr/>
          </p:nvCxnSpPr>
          <p:spPr>
            <a:xfrm>
              <a:off x="4118306" y="1919843"/>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a:off x="4098603" y="2377044"/>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flipV="1">
              <a:off x="6021890" y="2163922"/>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9" name="Rectangle 118"/>
            <p:cNvSpPr/>
            <p:nvPr/>
          </p:nvSpPr>
          <p:spPr>
            <a:xfrm>
              <a:off x="2297830" y="1788279"/>
              <a:ext cx="762000" cy="731337"/>
            </a:xfrm>
            <a:prstGeom prst="rect">
              <a:avLst/>
            </a:prstGeom>
            <a:solidFill>
              <a:schemeClr val="accent4"/>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F</a:t>
              </a:r>
            </a:p>
          </p:txBody>
        </p:sp>
        <p:sp>
          <p:nvSpPr>
            <p:cNvPr id="120" name="Rectangle 119"/>
            <p:cNvSpPr/>
            <p:nvPr/>
          </p:nvSpPr>
          <p:spPr>
            <a:xfrm>
              <a:off x="3333568" y="1788359"/>
              <a:ext cx="756776" cy="733353"/>
            </a:xfrm>
            <a:prstGeom prst="rect">
              <a:avLst/>
            </a:prstGeom>
            <a:solidFill>
              <a:schemeClr val="accent1"/>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D</a:t>
              </a:r>
            </a:p>
          </p:txBody>
        </p:sp>
        <p:sp>
          <p:nvSpPr>
            <p:cNvPr id="121" name="Flowchart: Manual Operation 5"/>
            <p:cNvSpPr/>
            <p:nvPr/>
          </p:nvSpPr>
          <p:spPr>
            <a:xfrm rot="16200000">
              <a:off x="4266400" y="1934654"/>
              <a:ext cx="1048437" cy="493678"/>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45 h 10045"/>
                <a:gd name="connsiteX1" fmla="*/ 4870 w 10000"/>
                <a:gd name="connsiteY1" fmla="*/ 0 h 10045"/>
                <a:gd name="connsiteX2" fmla="*/ 10000 w 10000"/>
                <a:gd name="connsiteY2" fmla="*/ 45 h 10045"/>
                <a:gd name="connsiteX3" fmla="*/ 8000 w 10000"/>
                <a:gd name="connsiteY3" fmla="*/ 10045 h 10045"/>
                <a:gd name="connsiteX4" fmla="*/ 2000 w 10000"/>
                <a:gd name="connsiteY4" fmla="*/ 10045 h 10045"/>
                <a:gd name="connsiteX5" fmla="*/ 0 w 10000"/>
                <a:gd name="connsiteY5" fmla="*/ 45 h 10045"/>
                <a:gd name="connsiteX0" fmla="*/ 0 w 10000"/>
                <a:gd name="connsiteY0" fmla="*/ 0 h 10000"/>
                <a:gd name="connsiteX1" fmla="*/ 4870 w 10000"/>
                <a:gd name="connsiteY1" fmla="*/ 48 h 10000"/>
                <a:gd name="connsiteX2" fmla="*/ 10000 w 10000"/>
                <a:gd name="connsiteY2" fmla="*/ 0 h 10000"/>
                <a:gd name="connsiteX3" fmla="*/ 8000 w 10000"/>
                <a:gd name="connsiteY3" fmla="*/ 10000 h 10000"/>
                <a:gd name="connsiteX4" fmla="*/ 2000 w 10000"/>
                <a:gd name="connsiteY4" fmla="*/ 10000 h 10000"/>
                <a:gd name="connsiteX5" fmla="*/ 0 w 10000"/>
                <a:gd name="connsiteY5" fmla="*/ 0 h 10000"/>
                <a:gd name="connsiteX0" fmla="*/ 0 w 10000"/>
                <a:gd name="connsiteY0" fmla="*/ 0 h 10000"/>
                <a:gd name="connsiteX1" fmla="*/ 4870 w 10000"/>
                <a:gd name="connsiteY1" fmla="*/ 48 h 10000"/>
                <a:gd name="connsiteX2" fmla="*/ 5365 w 10000"/>
                <a:gd name="connsiteY2" fmla="*/ 1 h 10000"/>
                <a:gd name="connsiteX3" fmla="*/ 10000 w 10000"/>
                <a:gd name="connsiteY3" fmla="*/ 0 h 10000"/>
                <a:gd name="connsiteX4" fmla="*/ 8000 w 10000"/>
                <a:gd name="connsiteY4" fmla="*/ 10000 h 10000"/>
                <a:gd name="connsiteX5" fmla="*/ 2000 w 10000"/>
                <a:gd name="connsiteY5" fmla="*/ 10000 h 10000"/>
                <a:gd name="connsiteX6" fmla="*/ 0 w 10000"/>
                <a:gd name="connsiteY6" fmla="*/ 0 h 10000"/>
                <a:gd name="connsiteX0" fmla="*/ 0 w 10000"/>
                <a:gd name="connsiteY0" fmla="*/ 0 h 10000"/>
                <a:gd name="connsiteX1" fmla="*/ 4310 w 10000"/>
                <a:gd name="connsiteY1" fmla="*/ 1 h 10000"/>
                <a:gd name="connsiteX2" fmla="*/ 4870 w 10000"/>
                <a:gd name="connsiteY2" fmla="*/ 48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 name="connsiteX0" fmla="*/ 0 w 10000"/>
                <a:gd name="connsiteY0" fmla="*/ 0 h 10000"/>
                <a:gd name="connsiteX1" fmla="*/ 4310 w 10000"/>
                <a:gd name="connsiteY1" fmla="*/ 1 h 10000"/>
                <a:gd name="connsiteX2" fmla="*/ 4896 w 10000"/>
                <a:gd name="connsiteY2" fmla="*/ 2594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4310" y="1"/>
                  </a:lnTo>
                  <a:lnTo>
                    <a:pt x="4896" y="2594"/>
                  </a:lnTo>
                  <a:lnTo>
                    <a:pt x="5365" y="1"/>
                  </a:lnTo>
                  <a:lnTo>
                    <a:pt x="10000" y="0"/>
                  </a:lnTo>
                  <a:lnTo>
                    <a:pt x="8000" y="10000"/>
                  </a:lnTo>
                  <a:lnTo>
                    <a:pt x="2000" y="10000"/>
                  </a:lnTo>
                  <a:lnTo>
                    <a:pt x="0" y="0"/>
                  </a:lnTo>
                  <a:close/>
                </a:path>
              </a:pathLst>
            </a:cu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800" b="1" dirty="0">
                  <a:solidFill>
                    <a:schemeClr val="tx1"/>
                  </a:solidFill>
                </a:rPr>
                <a:t> X</a:t>
              </a:r>
            </a:p>
          </p:txBody>
        </p:sp>
        <p:sp>
          <p:nvSpPr>
            <p:cNvPr id="122" name="Rectangle 121"/>
            <p:cNvSpPr/>
            <p:nvPr/>
          </p:nvSpPr>
          <p:spPr>
            <a:xfrm>
              <a:off x="6456760" y="1790699"/>
              <a:ext cx="756776" cy="751386"/>
            </a:xfrm>
            <a:prstGeom prst="rect">
              <a:avLst/>
            </a:prstGeom>
            <a:solidFill>
              <a:schemeClr val="accent2"/>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W</a:t>
              </a:r>
            </a:p>
          </p:txBody>
        </p:sp>
        <p:sp>
          <p:nvSpPr>
            <p:cNvPr id="123" name="Rectangle 122"/>
            <p:cNvSpPr/>
            <p:nvPr/>
          </p:nvSpPr>
          <p:spPr>
            <a:xfrm>
              <a:off x="5424801" y="1788279"/>
              <a:ext cx="761999" cy="731337"/>
            </a:xfrm>
            <a:prstGeom prst="rect">
              <a:avLst/>
            </a:prstGeom>
            <a:solidFill>
              <a:schemeClr val="accent4"/>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M</a:t>
              </a:r>
            </a:p>
          </p:txBody>
        </p:sp>
        <p:cxnSp>
          <p:nvCxnSpPr>
            <p:cNvPr id="124" name="Straight Arrow Connector 123"/>
            <p:cNvCxnSpPr/>
            <p:nvPr/>
          </p:nvCxnSpPr>
          <p:spPr>
            <a:xfrm flipV="1">
              <a:off x="5035748" y="2153946"/>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71" name="Group 70"/>
          <p:cNvGrpSpPr/>
          <p:nvPr/>
        </p:nvGrpSpPr>
        <p:grpSpPr>
          <a:xfrm>
            <a:off x="4770120" y="1417320"/>
            <a:ext cx="815340" cy="3322320"/>
            <a:chOff x="4770120" y="1417320"/>
            <a:chExt cx="815340" cy="3322320"/>
          </a:xfrm>
        </p:grpSpPr>
        <p:sp>
          <p:nvSpPr>
            <p:cNvPr id="58" name="Oval 57"/>
            <p:cNvSpPr/>
            <p:nvPr/>
          </p:nvSpPr>
          <p:spPr>
            <a:xfrm>
              <a:off x="4770120" y="1417320"/>
              <a:ext cx="807720" cy="80772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4777740" y="3931920"/>
              <a:ext cx="807720" cy="80772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579070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4BC1BE7-778D-BF40-9DC4-BB07AD45B42B}"/>
              </a:ext>
            </a:extLst>
          </p:cNvPr>
          <p:cNvSpPr/>
          <p:nvPr/>
        </p:nvSpPr>
        <p:spPr>
          <a:xfrm>
            <a:off x="524256" y="2857500"/>
            <a:ext cx="8848344" cy="32004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094AFA-AB03-094A-AAD0-332FF6C65CB6}"/>
              </a:ext>
            </a:extLst>
          </p:cNvPr>
          <p:cNvSpPr>
            <a:spLocks noGrp="1"/>
          </p:cNvSpPr>
          <p:nvPr>
            <p:ph type="title"/>
          </p:nvPr>
        </p:nvSpPr>
        <p:spPr>
          <a:xfrm>
            <a:off x="152400" y="0"/>
            <a:ext cx="8991600" cy="495300"/>
          </a:xfrm>
        </p:spPr>
        <p:txBody>
          <a:bodyPr/>
          <a:lstStyle/>
          <a:p>
            <a:r>
              <a:rPr lang="en-US" dirty="0"/>
              <a:t>Also, memory is slow</a:t>
            </a:r>
          </a:p>
        </p:txBody>
      </p:sp>
      <p:sp>
        <p:nvSpPr>
          <p:cNvPr id="4" name="Footer Placeholder 3">
            <a:extLst>
              <a:ext uri="{FF2B5EF4-FFF2-40B4-BE49-F238E27FC236}">
                <a16:creationId xmlns:a16="http://schemas.microsoft.com/office/drawing/2014/main" id="{2827CB2B-EDA8-144B-AD21-A212A7A4C88C}"/>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21C868B9-BD85-1C4E-83EA-E7086E5C741A}"/>
              </a:ext>
            </a:extLst>
          </p:cNvPr>
          <p:cNvSpPr>
            <a:spLocks noGrp="1"/>
          </p:cNvSpPr>
          <p:nvPr>
            <p:ph type="sldNum" sz="quarter" idx="12"/>
          </p:nvPr>
        </p:nvSpPr>
        <p:spPr/>
        <p:txBody>
          <a:bodyPr/>
          <a:lstStyle/>
          <a:p>
            <a:fld id="{3552B95B-556F-44BD-91A5-D80C1B9E2BB3}" type="slidenum">
              <a:rPr lang="en-US" smtClean="0"/>
              <a:pPr/>
              <a:t>13</a:t>
            </a:fld>
            <a:endParaRPr lang="en-US"/>
          </a:p>
        </p:txBody>
      </p:sp>
      <p:sp>
        <p:nvSpPr>
          <p:cNvPr id="6" name="Rectangle 5">
            <a:extLst>
              <a:ext uri="{FF2B5EF4-FFF2-40B4-BE49-F238E27FC236}">
                <a16:creationId xmlns:a16="http://schemas.microsoft.com/office/drawing/2014/main" id="{7607DD24-F260-8B41-85C7-8D996CE9F92F}"/>
              </a:ext>
            </a:extLst>
          </p:cNvPr>
          <p:cNvSpPr/>
          <p:nvPr/>
        </p:nvSpPr>
        <p:spPr>
          <a:xfrm>
            <a:off x="533400" y="723900"/>
            <a:ext cx="381000" cy="381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0786004E-2EC9-7144-8B0C-106FDC44146B}"/>
              </a:ext>
            </a:extLst>
          </p:cNvPr>
          <p:cNvSpPr/>
          <p:nvPr/>
        </p:nvSpPr>
        <p:spPr>
          <a:xfrm>
            <a:off x="533400" y="1368552"/>
            <a:ext cx="1219200" cy="118414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t>?</a:t>
            </a:r>
          </a:p>
        </p:txBody>
      </p:sp>
      <p:sp>
        <p:nvSpPr>
          <p:cNvPr id="9" name="TextBox 8">
            <a:extLst>
              <a:ext uri="{FF2B5EF4-FFF2-40B4-BE49-F238E27FC236}">
                <a16:creationId xmlns:a16="http://schemas.microsoft.com/office/drawing/2014/main" id="{0B6AEC42-BBEF-6743-BB84-9D728BD8E485}"/>
              </a:ext>
            </a:extLst>
          </p:cNvPr>
          <p:cNvSpPr txBox="1"/>
          <p:nvPr/>
        </p:nvSpPr>
        <p:spPr>
          <a:xfrm>
            <a:off x="942954" y="674013"/>
            <a:ext cx="3363870" cy="430887"/>
          </a:xfrm>
          <a:prstGeom prst="rect">
            <a:avLst/>
          </a:prstGeom>
          <a:noFill/>
        </p:spPr>
        <p:txBody>
          <a:bodyPr wrap="none" rtlCol="0">
            <a:spAutoFit/>
          </a:bodyPr>
          <a:lstStyle/>
          <a:p>
            <a:r>
              <a:rPr lang="en-US" sz="2200" dirty="0"/>
              <a:t>registers are </a:t>
            </a:r>
            <a:r>
              <a:rPr lang="en-US" sz="2200" i="1" dirty="0"/>
              <a:t>fast</a:t>
            </a:r>
            <a:r>
              <a:rPr lang="en-US" sz="2200" dirty="0"/>
              <a:t>, but tiny.</a:t>
            </a:r>
          </a:p>
        </p:txBody>
      </p:sp>
      <p:sp>
        <p:nvSpPr>
          <p:cNvPr id="10" name="TextBox 9">
            <a:extLst>
              <a:ext uri="{FF2B5EF4-FFF2-40B4-BE49-F238E27FC236}">
                <a16:creationId xmlns:a16="http://schemas.microsoft.com/office/drawing/2014/main" id="{753094EB-BE65-ED4E-B48C-DB12D2563624}"/>
              </a:ext>
            </a:extLst>
          </p:cNvPr>
          <p:cNvSpPr txBox="1"/>
          <p:nvPr/>
        </p:nvSpPr>
        <p:spPr>
          <a:xfrm>
            <a:off x="609600" y="2975188"/>
            <a:ext cx="8114273" cy="430887"/>
          </a:xfrm>
          <a:prstGeom prst="rect">
            <a:avLst/>
          </a:prstGeom>
          <a:noFill/>
        </p:spPr>
        <p:txBody>
          <a:bodyPr wrap="none" rtlCol="0">
            <a:spAutoFit/>
          </a:bodyPr>
          <a:lstStyle/>
          <a:p>
            <a:r>
              <a:rPr lang="en-US" sz="2200" dirty="0">
                <a:solidFill>
                  <a:schemeClr val="bg1"/>
                </a:solidFill>
              </a:rPr>
              <a:t>memory is </a:t>
            </a:r>
            <a:r>
              <a:rPr lang="en-US" sz="2200" i="1" dirty="0">
                <a:solidFill>
                  <a:schemeClr val="bg1"/>
                </a:solidFill>
              </a:rPr>
              <a:t>huge, </a:t>
            </a:r>
            <a:r>
              <a:rPr lang="en-US" sz="2200" dirty="0">
                <a:solidFill>
                  <a:schemeClr val="bg1"/>
                </a:solidFill>
              </a:rPr>
              <a:t>but about 100-200 times slower than registers.</a:t>
            </a:r>
          </a:p>
        </p:txBody>
      </p:sp>
      <p:sp>
        <p:nvSpPr>
          <p:cNvPr id="11" name="TextBox 10">
            <a:extLst>
              <a:ext uri="{FF2B5EF4-FFF2-40B4-BE49-F238E27FC236}">
                <a16:creationId xmlns:a16="http://schemas.microsoft.com/office/drawing/2014/main" id="{B8843C87-E6BF-6148-BF1F-2EA15117A0F8}"/>
              </a:ext>
            </a:extLst>
          </p:cNvPr>
          <p:cNvSpPr txBox="1"/>
          <p:nvPr/>
        </p:nvSpPr>
        <p:spPr>
          <a:xfrm>
            <a:off x="1828800" y="1527388"/>
            <a:ext cx="4648200" cy="769441"/>
          </a:xfrm>
          <a:prstGeom prst="rect">
            <a:avLst/>
          </a:prstGeom>
          <a:noFill/>
        </p:spPr>
        <p:txBody>
          <a:bodyPr wrap="square" rtlCol="0">
            <a:spAutoFit/>
          </a:bodyPr>
          <a:lstStyle/>
          <a:p>
            <a:r>
              <a:rPr lang="en-US" sz="2200" dirty="0"/>
              <a:t>what about something </a:t>
            </a:r>
            <a:r>
              <a:rPr lang="en-US" sz="2200" b="1" dirty="0"/>
              <a:t>in-between, </a:t>
            </a:r>
            <a:r>
              <a:rPr lang="en-US" sz="2200" dirty="0"/>
              <a:t>in size and speed?</a:t>
            </a:r>
          </a:p>
        </p:txBody>
      </p:sp>
    </p:spTree>
    <p:extLst>
      <p:ext uri="{BB962C8B-B14F-4D97-AF65-F5344CB8AC3E}">
        <p14:creationId xmlns:p14="http://schemas.microsoft.com/office/powerpoint/2010/main" val="23159279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8" grpId="0" animBg="1"/>
      <p:bldP spid="9" grpId="0"/>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3A122-31CC-EB4B-AD0C-E6464DB02A8C}"/>
              </a:ext>
            </a:extLst>
          </p:cNvPr>
          <p:cNvSpPr>
            <a:spLocks noGrp="1"/>
          </p:cNvSpPr>
          <p:nvPr>
            <p:ph type="title"/>
          </p:nvPr>
        </p:nvSpPr>
        <p:spPr/>
        <p:txBody>
          <a:bodyPr/>
          <a:lstStyle/>
          <a:p>
            <a:r>
              <a:rPr lang="en-US" dirty="0"/>
              <a:t>It's pronounced "cash"</a:t>
            </a:r>
          </a:p>
        </p:txBody>
      </p:sp>
      <p:sp>
        <p:nvSpPr>
          <p:cNvPr id="3" name="Content Placeholder 2">
            <a:extLst>
              <a:ext uri="{FF2B5EF4-FFF2-40B4-BE49-F238E27FC236}">
                <a16:creationId xmlns:a16="http://schemas.microsoft.com/office/drawing/2014/main" id="{05C3EA0A-DCE8-A24B-BA50-30CF8C46BC3D}"/>
              </a:ext>
            </a:extLst>
          </p:cNvPr>
          <p:cNvSpPr>
            <a:spLocks noGrp="1"/>
          </p:cNvSpPr>
          <p:nvPr>
            <p:ph idx="1"/>
          </p:nvPr>
        </p:nvSpPr>
        <p:spPr>
          <a:xfrm>
            <a:off x="152400" y="495301"/>
            <a:ext cx="8991600" cy="1142999"/>
          </a:xfrm>
        </p:spPr>
        <p:txBody>
          <a:bodyPr>
            <a:normAutofit/>
          </a:bodyPr>
          <a:lstStyle/>
          <a:p>
            <a:r>
              <a:rPr lang="en-US" dirty="0"/>
              <a:t>a </a:t>
            </a:r>
            <a:r>
              <a:rPr lang="en-US" b="1" dirty="0"/>
              <a:t>cache </a:t>
            </a:r>
            <a:r>
              <a:rPr lang="en-US" dirty="0"/>
              <a:t>is a temporary holding area for </a:t>
            </a:r>
            <a:r>
              <a:rPr lang="en-US" b="1" dirty="0"/>
              <a:t>recently-used data.</a:t>
            </a:r>
          </a:p>
          <a:p>
            <a:r>
              <a:rPr lang="en-US" dirty="0"/>
              <a:t>memory accesses really reference the </a:t>
            </a:r>
            <a:r>
              <a:rPr lang="en-US" i="1" dirty="0"/>
              <a:t>cache, </a:t>
            </a:r>
            <a:r>
              <a:rPr lang="en-US" dirty="0"/>
              <a:t>which is a </a:t>
            </a:r>
            <a:r>
              <a:rPr lang="en-US" b="1" dirty="0"/>
              <a:t>copy</a:t>
            </a:r>
            <a:r>
              <a:rPr lang="en-US" dirty="0"/>
              <a:t> of the data from memory, filled in as needed.</a:t>
            </a:r>
          </a:p>
        </p:txBody>
      </p:sp>
      <p:sp>
        <p:nvSpPr>
          <p:cNvPr id="4" name="Footer Placeholder 3">
            <a:extLst>
              <a:ext uri="{FF2B5EF4-FFF2-40B4-BE49-F238E27FC236}">
                <a16:creationId xmlns:a16="http://schemas.microsoft.com/office/drawing/2014/main" id="{DB1BBE81-ECCF-3E4B-BED5-9719EFB8487A}"/>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130B9D9A-F257-9041-B262-6E9843575EAA}"/>
              </a:ext>
            </a:extLst>
          </p:cNvPr>
          <p:cNvSpPr>
            <a:spLocks noGrp="1"/>
          </p:cNvSpPr>
          <p:nvPr>
            <p:ph type="sldNum" sz="quarter" idx="12"/>
          </p:nvPr>
        </p:nvSpPr>
        <p:spPr/>
        <p:txBody>
          <a:bodyPr/>
          <a:lstStyle/>
          <a:p>
            <a:fld id="{3552B95B-556F-44BD-91A5-D80C1B9E2BB3}" type="slidenum">
              <a:rPr lang="en-US" smtClean="0"/>
              <a:pPr/>
              <a:t>14</a:t>
            </a:fld>
            <a:endParaRPr lang="en-US"/>
          </a:p>
        </p:txBody>
      </p:sp>
      <p:sp>
        <p:nvSpPr>
          <p:cNvPr id="13" name="Rectangle 12">
            <a:extLst>
              <a:ext uri="{FF2B5EF4-FFF2-40B4-BE49-F238E27FC236}">
                <a16:creationId xmlns:a16="http://schemas.microsoft.com/office/drawing/2014/main" id="{059B0656-31CF-BC46-B63E-58EB1425E411}"/>
              </a:ext>
            </a:extLst>
          </p:cNvPr>
          <p:cNvSpPr/>
          <p:nvPr/>
        </p:nvSpPr>
        <p:spPr>
          <a:xfrm>
            <a:off x="533400" y="4247695"/>
            <a:ext cx="1991868" cy="9906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7A797FB-3585-9B44-9509-E8794CE83EE3}"/>
              </a:ext>
            </a:extLst>
          </p:cNvPr>
          <p:cNvSpPr/>
          <p:nvPr/>
        </p:nvSpPr>
        <p:spPr>
          <a:xfrm>
            <a:off x="533400" y="1772104"/>
            <a:ext cx="1991868" cy="9905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D6D0C1C-6FB4-5F45-8C2B-6C4CE66354D8}"/>
              </a:ext>
            </a:extLst>
          </p:cNvPr>
          <p:cNvSpPr/>
          <p:nvPr/>
        </p:nvSpPr>
        <p:spPr>
          <a:xfrm>
            <a:off x="533400" y="3009900"/>
            <a:ext cx="1991868" cy="9906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b="1" dirty="0"/>
          </a:p>
        </p:txBody>
      </p:sp>
      <p:sp>
        <p:nvSpPr>
          <p:cNvPr id="17" name="Rectangle 16">
            <a:extLst>
              <a:ext uri="{FF2B5EF4-FFF2-40B4-BE49-F238E27FC236}">
                <a16:creationId xmlns:a16="http://schemas.microsoft.com/office/drawing/2014/main" id="{E5BB434F-F8BF-594A-A0AF-2B13EC08AB08}"/>
              </a:ext>
            </a:extLst>
          </p:cNvPr>
          <p:cNvSpPr/>
          <p:nvPr/>
        </p:nvSpPr>
        <p:spPr>
          <a:xfrm>
            <a:off x="729234" y="4390609"/>
            <a:ext cx="685800" cy="70477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latin typeface="Consolas" panose="020B0609020204030204" pitchFamily="49" charset="0"/>
                <a:cs typeface="Consolas" panose="020B0609020204030204" pitchFamily="49" charset="0"/>
              </a:rPr>
              <a:t>5</a:t>
            </a:r>
          </a:p>
        </p:txBody>
      </p:sp>
      <p:sp>
        <p:nvSpPr>
          <p:cNvPr id="18" name="Rectangle 17">
            <a:extLst>
              <a:ext uri="{FF2B5EF4-FFF2-40B4-BE49-F238E27FC236}">
                <a16:creationId xmlns:a16="http://schemas.microsoft.com/office/drawing/2014/main" id="{74778B81-7078-E549-886B-6F30510F63FC}"/>
              </a:ext>
            </a:extLst>
          </p:cNvPr>
          <p:cNvSpPr/>
          <p:nvPr/>
        </p:nvSpPr>
        <p:spPr>
          <a:xfrm>
            <a:off x="729234" y="3152814"/>
            <a:ext cx="685800" cy="70477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latin typeface="Consolas" panose="020B0609020204030204" pitchFamily="49" charset="0"/>
                <a:cs typeface="Consolas" panose="020B0609020204030204" pitchFamily="49" charset="0"/>
              </a:rPr>
              <a:t>5</a:t>
            </a:r>
          </a:p>
        </p:txBody>
      </p:sp>
      <p:sp>
        <p:nvSpPr>
          <p:cNvPr id="19" name="Rectangle 18">
            <a:extLst>
              <a:ext uri="{FF2B5EF4-FFF2-40B4-BE49-F238E27FC236}">
                <a16:creationId xmlns:a16="http://schemas.microsoft.com/office/drawing/2014/main" id="{BADCD2DD-E556-5D45-A5D9-19112A0B5530}"/>
              </a:ext>
            </a:extLst>
          </p:cNvPr>
          <p:cNvSpPr/>
          <p:nvPr/>
        </p:nvSpPr>
        <p:spPr>
          <a:xfrm>
            <a:off x="729234" y="1915017"/>
            <a:ext cx="685800" cy="70477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latin typeface="Consolas" panose="020B0609020204030204" pitchFamily="49" charset="0"/>
                <a:cs typeface="Consolas" panose="020B0609020204030204" pitchFamily="49" charset="0"/>
              </a:rPr>
              <a:t>5</a:t>
            </a:r>
          </a:p>
        </p:txBody>
      </p:sp>
      <p:sp>
        <p:nvSpPr>
          <p:cNvPr id="20" name="Rectangle 19">
            <a:extLst>
              <a:ext uri="{FF2B5EF4-FFF2-40B4-BE49-F238E27FC236}">
                <a16:creationId xmlns:a16="http://schemas.microsoft.com/office/drawing/2014/main" id="{4068431F-06DA-B444-95C4-863490312366}"/>
              </a:ext>
            </a:extLst>
          </p:cNvPr>
          <p:cNvSpPr/>
          <p:nvPr/>
        </p:nvSpPr>
        <p:spPr>
          <a:xfrm>
            <a:off x="729234" y="1915017"/>
            <a:ext cx="685800" cy="70477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latin typeface="Consolas" panose="020B0609020204030204" pitchFamily="49" charset="0"/>
                <a:cs typeface="Consolas" panose="020B0609020204030204" pitchFamily="49" charset="0"/>
              </a:rPr>
              <a:t>6</a:t>
            </a:r>
          </a:p>
        </p:txBody>
      </p:sp>
      <p:sp>
        <p:nvSpPr>
          <p:cNvPr id="21" name="Rectangle 20">
            <a:extLst>
              <a:ext uri="{FF2B5EF4-FFF2-40B4-BE49-F238E27FC236}">
                <a16:creationId xmlns:a16="http://schemas.microsoft.com/office/drawing/2014/main" id="{6A2F586B-3E7A-D24D-BE3A-1368B51B507F}"/>
              </a:ext>
            </a:extLst>
          </p:cNvPr>
          <p:cNvSpPr/>
          <p:nvPr/>
        </p:nvSpPr>
        <p:spPr>
          <a:xfrm>
            <a:off x="729234" y="3152814"/>
            <a:ext cx="685800" cy="70477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latin typeface="Consolas" panose="020B0609020204030204" pitchFamily="49" charset="0"/>
                <a:cs typeface="Consolas" panose="020B0609020204030204" pitchFamily="49" charset="0"/>
              </a:rPr>
              <a:t>6</a:t>
            </a:r>
          </a:p>
        </p:txBody>
      </p:sp>
      <p:sp>
        <p:nvSpPr>
          <p:cNvPr id="22" name="Rectangle 21">
            <a:extLst>
              <a:ext uri="{FF2B5EF4-FFF2-40B4-BE49-F238E27FC236}">
                <a16:creationId xmlns:a16="http://schemas.microsoft.com/office/drawing/2014/main" id="{32B8CBED-B50E-0743-A88B-4FDAB40BCC96}"/>
              </a:ext>
            </a:extLst>
          </p:cNvPr>
          <p:cNvSpPr/>
          <p:nvPr/>
        </p:nvSpPr>
        <p:spPr>
          <a:xfrm>
            <a:off x="1639443" y="1915017"/>
            <a:ext cx="685800" cy="70477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latin typeface="Consolas" panose="020B0609020204030204" pitchFamily="49" charset="0"/>
                <a:cs typeface="Consolas" panose="020B0609020204030204" pitchFamily="49" charset="0"/>
              </a:rPr>
              <a:t>6</a:t>
            </a:r>
          </a:p>
        </p:txBody>
      </p:sp>
      <p:sp>
        <p:nvSpPr>
          <p:cNvPr id="23" name="TextBox 22">
            <a:extLst>
              <a:ext uri="{FF2B5EF4-FFF2-40B4-BE49-F238E27FC236}">
                <a16:creationId xmlns:a16="http://schemas.microsoft.com/office/drawing/2014/main" id="{2C1F88D7-E8AD-8443-8B13-F20ADBECD32B}"/>
              </a:ext>
            </a:extLst>
          </p:cNvPr>
          <p:cNvSpPr txBox="1"/>
          <p:nvPr/>
        </p:nvSpPr>
        <p:spPr>
          <a:xfrm>
            <a:off x="2549652" y="1654707"/>
            <a:ext cx="4841748" cy="1107996"/>
          </a:xfrm>
          <a:prstGeom prst="rect">
            <a:avLst/>
          </a:prstGeom>
          <a:noFill/>
        </p:spPr>
        <p:txBody>
          <a:bodyPr wrap="square" rtlCol="0">
            <a:spAutoFit/>
          </a:bodyPr>
          <a:lstStyle/>
          <a:p>
            <a:pPr algn="ctr"/>
            <a:r>
              <a:rPr lang="en-US" sz="2200" dirty="0"/>
              <a:t>when we load this variable the first time, a copy of it gets pulled into the cache, then into the register.</a:t>
            </a:r>
          </a:p>
        </p:txBody>
      </p:sp>
      <p:sp>
        <p:nvSpPr>
          <p:cNvPr id="24" name="TextBox 23">
            <a:extLst>
              <a:ext uri="{FF2B5EF4-FFF2-40B4-BE49-F238E27FC236}">
                <a16:creationId xmlns:a16="http://schemas.microsoft.com/office/drawing/2014/main" id="{2C25729F-30EE-4543-AFD6-E42B0AD4917F}"/>
              </a:ext>
            </a:extLst>
          </p:cNvPr>
          <p:cNvSpPr txBox="1"/>
          <p:nvPr/>
        </p:nvSpPr>
        <p:spPr>
          <a:xfrm>
            <a:off x="2606804" y="3221947"/>
            <a:ext cx="3570732" cy="769441"/>
          </a:xfrm>
          <a:prstGeom prst="rect">
            <a:avLst/>
          </a:prstGeom>
          <a:noFill/>
        </p:spPr>
        <p:txBody>
          <a:bodyPr wrap="square" rtlCol="0">
            <a:spAutoFit/>
          </a:bodyPr>
          <a:lstStyle/>
          <a:p>
            <a:pPr algn="ctr"/>
            <a:r>
              <a:rPr lang="en-US" sz="2200" dirty="0"/>
              <a:t>when we store, it only stores into the cache…</a:t>
            </a:r>
          </a:p>
        </p:txBody>
      </p:sp>
      <p:sp>
        <p:nvSpPr>
          <p:cNvPr id="25" name="TextBox 24">
            <a:extLst>
              <a:ext uri="{FF2B5EF4-FFF2-40B4-BE49-F238E27FC236}">
                <a16:creationId xmlns:a16="http://schemas.microsoft.com/office/drawing/2014/main" id="{8CF125CE-DC36-844B-9098-722B9F59BCDF}"/>
              </a:ext>
            </a:extLst>
          </p:cNvPr>
          <p:cNvSpPr txBox="1"/>
          <p:nvPr/>
        </p:nvSpPr>
        <p:spPr>
          <a:xfrm>
            <a:off x="4565904" y="4034694"/>
            <a:ext cx="4027932" cy="1107996"/>
          </a:xfrm>
          <a:prstGeom prst="rect">
            <a:avLst/>
          </a:prstGeom>
          <a:noFill/>
        </p:spPr>
        <p:txBody>
          <a:bodyPr wrap="square" rtlCol="0">
            <a:spAutoFit/>
          </a:bodyPr>
          <a:lstStyle/>
          <a:p>
            <a:pPr algn="ctr"/>
            <a:r>
              <a:rPr lang="en-US" sz="2200" dirty="0"/>
              <a:t>so if we access it again soon, it'll still be in the cache, and it'll load much quicker.</a:t>
            </a:r>
          </a:p>
        </p:txBody>
      </p:sp>
      <p:sp>
        <p:nvSpPr>
          <p:cNvPr id="26" name="Arc 25">
            <a:extLst>
              <a:ext uri="{FF2B5EF4-FFF2-40B4-BE49-F238E27FC236}">
                <a16:creationId xmlns:a16="http://schemas.microsoft.com/office/drawing/2014/main" id="{B686EC91-C2FC-464D-AEC9-4EABFEEDCB28}"/>
              </a:ext>
            </a:extLst>
          </p:cNvPr>
          <p:cNvSpPr/>
          <p:nvPr/>
        </p:nvSpPr>
        <p:spPr>
          <a:xfrm>
            <a:off x="227648" y="3683358"/>
            <a:ext cx="685800" cy="1228619"/>
          </a:xfrm>
          <a:prstGeom prst="arc">
            <a:avLst>
              <a:gd name="adj1" fmla="val 5365548"/>
              <a:gd name="adj2" fmla="val 16738338"/>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Arc 26">
            <a:extLst>
              <a:ext uri="{FF2B5EF4-FFF2-40B4-BE49-F238E27FC236}">
                <a16:creationId xmlns:a16="http://schemas.microsoft.com/office/drawing/2014/main" id="{E90FC176-004A-B245-91BD-09188B39AF13}"/>
              </a:ext>
            </a:extLst>
          </p:cNvPr>
          <p:cNvSpPr/>
          <p:nvPr/>
        </p:nvSpPr>
        <p:spPr>
          <a:xfrm>
            <a:off x="227648" y="2179431"/>
            <a:ext cx="685800" cy="1228619"/>
          </a:xfrm>
          <a:prstGeom prst="arc">
            <a:avLst>
              <a:gd name="adj1" fmla="val 5365548"/>
              <a:gd name="adj2" fmla="val 16738338"/>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a:extLst>
              <a:ext uri="{FF2B5EF4-FFF2-40B4-BE49-F238E27FC236}">
                <a16:creationId xmlns:a16="http://schemas.microsoft.com/office/drawing/2014/main" id="{7290778E-B14E-4341-A6A1-0FA26E0457D9}"/>
              </a:ext>
            </a:extLst>
          </p:cNvPr>
          <p:cNvSpPr txBox="1"/>
          <p:nvPr/>
        </p:nvSpPr>
        <p:spPr>
          <a:xfrm>
            <a:off x="3810000" y="2748390"/>
            <a:ext cx="4841748" cy="430887"/>
          </a:xfrm>
          <a:prstGeom prst="rect">
            <a:avLst/>
          </a:prstGeom>
          <a:noFill/>
        </p:spPr>
        <p:txBody>
          <a:bodyPr wrap="square" rtlCol="0">
            <a:spAutoFit/>
          </a:bodyPr>
          <a:lstStyle/>
          <a:p>
            <a:pPr algn="ctr"/>
            <a:r>
              <a:rPr lang="en-US" sz="2200" dirty="0"/>
              <a:t>we modify the value in the register.</a:t>
            </a:r>
          </a:p>
        </p:txBody>
      </p:sp>
      <p:cxnSp>
        <p:nvCxnSpPr>
          <p:cNvPr id="30" name="Straight Arrow Connector 29">
            <a:extLst>
              <a:ext uri="{FF2B5EF4-FFF2-40B4-BE49-F238E27FC236}">
                <a16:creationId xmlns:a16="http://schemas.microsoft.com/office/drawing/2014/main" id="{7D7777C5-3653-9B43-9108-4E1BBCE24F1F}"/>
              </a:ext>
            </a:extLst>
          </p:cNvPr>
          <p:cNvCxnSpPr/>
          <p:nvPr/>
        </p:nvCxnSpPr>
        <p:spPr>
          <a:xfrm>
            <a:off x="1072134" y="2532888"/>
            <a:ext cx="0" cy="749167"/>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5568FB35-406F-F44D-BE3E-D8B3CC454596}"/>
              </a:ext>
            </a:extLst>
          </p:cNvPr>
          <p:cNvCxnSpPr>
            <a:cxnSpLocks/>
          </p:cNvCxnSpPr>
          <p:nvPr/>
        </p:nvCxnSpPr>
        <p:spPr>
          <a:xfrm flipV="1">
            <a:off x="1307211" y="2532888"/>
            <a:ext cx="396621" cy="689059"/>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82749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2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xit" presetSubtype="0" fill="hold" grpId="1" nodeType="withEffect">
                                  <p:stCondLst>
                                    <p:cond delay="0"/>
                                  </p:stCondLst>
                                  <p:childTnLst>
                                    <p:set>
                                      <p:cBhvr>
                                        <p:cTn id="26" dur="1" fill="hold">
                                          <p:stCondLst>
                                            <p:cond delay="0"/>
                                          </p:stCondLst>
                                        </p:cTn>
                                        <p:tgtEl>
                                          <p:spTgt spid="2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par>
                                <p:cTn id="43" presetID="1" presetClass="exit" presetSubtype="0" fill="hold" nodeType="withEffect">
                                  <p:stCondLst>
                                    <p:cond delay="0"/>
                                  </p:stCondLst>
                                  <p:childTnLst>
                                    <p:set>
                                      <p:cBhvr>
                                        <p:cTn id="44" dur="1" fill="hold">
                                          <p:stCondLst>
                                            <p:cond delay="0"/>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p:bldP spid="24" grpId="0"/>
      <p:bldP spid="25" grpId="0"/>
      <p:bldP spid="26" grpId="0" animBg="1"/>
      <p:bldP spid="26" grpId="1" animBg="1"/>
      <p:bldP spid="27" grpId="0" animBg="1"/>
      <p:bldP spid="27" grpId="1" animBg="1"/>
      <p:bldP spid="2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3A122-31CC-EB4B-AD0C-E6464DB02A8C}"/>
              </a:ext>
            </a:extLst>
          </p:cNvPr>
          <p:cNvSpPr>
            <a:spLocks noGrp="1"/>
          </p:cNvSpPr>
          <p:nvPr>
            <p:ph type="title"/>
          </p:nvPr>
        </p:nvSpPr>
        <p:spPr/>
        <p:txBody>
          <a:bodyPr/>
          <a:lstStyle/>
          <a:p>
            <a:r>
              <a:rPr lang="en-US" dirty="0"/>
              <a:t>How does this help?</a:t>
            </a:r>
          </a:p>
        </p:txBody>
      </p:sp>
      <p:sp>
        <p:nvSpPr>
          <p:cNvPr id="3" name="Content Placeholder 2">
            <a:extLst>
              <a:ext uri="{FF2B5EF4-FFF2-40B4-BE49-F238E27FC236}">
                <a16:creationId xmlns:a16="http://schemas.microsoft.com/office/drawing/2014/main" id="{05C3EA0A-DCE8-A24B-BA50-30CF8C46BC3D}"/>
              </a:ext>
            </a:extLst>
          </p:cNvPr>
          <p:cNvSpPr>
            <a:spLocks noGrp="1"/>
          </p:cNvSpPr>
          <p:nvPr>
            <p:ph idx="1"/>
          </p:nvPr>
        </p:nvSpPr>
        <p:spPr>
          <a:xfrm>
            <a:off x="152400" y="495301"/>
            <a:ext cx="8991600" cy="914399"/>
          </a:xfrm>
        </p:spPr>
        <p:txBody>
          <a:bodyPr>
            <a:normAutofit/>
          </a:bodyPr>
          <a:lstStyle/>
          <a:p>
            <a:r>
              <a:rPr lang="en-US" dirty="0"/>
              <a:t>caching exploits </a:t>
            </a:r>
            <a:r>
              <a:rPr lang="en-US" b="1" dirty="0"/>
              <a:t>temporal</a:t>
            </a:r>
            <a:r>
              <a:rPr lang="en-US" dirty="0"/>
              <a:t> and </a:t>
            </a:r>
            <a:r>
              <a:rPr lang="en-US" b="1" dirty="0"/>
              <a:t>spatial </a:t>
            </a:r>
            <a:r>
              <a:rPr lang="en-US" dirty="0"/>
              <a:t>locality.</a:t>
            </a:r>
            <a:endParaRPr lang="en-US" b="1" dirty="0"/>
          </a:p>
        </p:txBody>
      </p:sp>
      <p:sp>
        <p:nvSpPr>
          <p:cNvPr id="4" name="Footer Placeholder 3">
            <a:extLst>
              <a:ext uri="{FF2B5EF4-FFF2-40B4-BE49-F238E27FC236}">
                <a16:creationId xmlns:a16="http://schemas.microsoft.com/office/drawing/2014/main" id="{DB1BBE81-ECCF-3E4B-BED5-9719EFB8487A}"/>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130B9D9A-F257-9041-B262-6E9843575EAA}"/>
              </a:ext>
            </a:extLst>
          </p:cNvPr>
          <p:cNvSpPr>
            <a:spLocks noGrp="1"/>
          </p:cNvSpPr>
          <p:nvPr>
            <p:ph type="sldNum" sz="quarter" idx="12"/>
          </p:nvPr>
        </p:nvSpPr>
        <p:spPr/>
        <p:txBody>
          <a:bodyPr/>
          <a:lstStyle/>
          <a:p>
            <a:fld id="{3552B95B-556F-44BD-91A5-D80C1B9E2BB3}" type="slidenum">
              <a:rPr lang="en-US" smtClean="0"/>
              <a:pPr/>
              <a:t>15</a:t>
            </a:fld>
            <a:endParaRPr lang="en-US"/>
          </a:p>
        </p:txBody>
      </p:sp>
      <p:sp>
        <p:nvSpPr>
          <p:cNvPr id="6" name="TextBox 5">
            <a:extLst>
              <a:ext uri="{FF2B5EF4-FFF2-40B4-BE49-F238E27FC236}">
                <a16:creationId xmlns:a16="http://schemas.microsoft.com/office/drawing/2014/main" id="{CADA8336-1E7D-7F45-B57D-1457A91EC6CB}"/>
              </a:ext>
            </a:extLst>
          </p:cNvPr>
          <p:cNvSpPr txBox="1"/>
          <p:nvPr/>
        </p:nvSpPr>
        <p:spPr>
          <a:xfrm>
            <a:off x="1510883" y="2247434"/>
            <a:ext cx="5705408" cy="1384995"/>
          </a:xfrm>
          <a:prstGeom prst="rect">
            <a:avLst/>
          </a:prstGeom>
          <a:noFill/>
        </p:spPr>
        <p:txBody>
          <a:bodyPr wrap="none" rtlCol="0">
            <a:spAutoFit/>
          </a:bodyPr>
          <a:lstStyle/>
          <a:p>
            <a:r>
              <a:rPr lang="en-US" sz="2800" b="1" dirty="0">
                <a:solidFill>
                  <a:srgbClr val="FF0000"/>
                </a:solidFill>
                <a:latin typeface="Consolas" panose="020B0609020204030204" pitchFamily="49" charset="0"/>
                <a:cs typeface="Consolas" panose="020B0609020204030204" pitchFamily="49" charset="0"/>
              </a:rPr>
              <a:t>int</a:t>
            </a:r>
            <a:r>
              <a:rPr lang="en-US" sz="2800" b="1" dirty="0">
                <a:latin typeface="Consolas" panose="020B0609020204030204" pitchFamily="49" charset="0"/>
                <a:cs typeface="Consolas" panose="020B0609020204030204" pitchFamily="49" charset="0"/>
              </a:rPr>
              <a:t> sum = </a:t>
            </a:r>
            <a:r>
              <a:rPr lang="en-US" sz="2800" b="1" dirty="0">
                <a:solidFill>
                  <a:schemeClr val="accent3">
                    <a:lumMod val="75000"/>
                  </a:schemeClr>
                </a:solidFill>
                <a:latin typeface="Consolas" panose="020B0609020204030204" pitchFamily="49" charset="0"/>
                <a:cs typeface="Consolas" panose="020B0609020204030204" pitchFamily="49" charset="0"/>
              </a:rPr>
              <a:t>0</a:t>
            </a:r>
            <a:r>
              <a:rPr lang="en-US" sz="2800" b="1" dirty="0">
                <a:latin typeface="Consolas" panose="020B0609020204030204" pitchFamily="49" charset="0"/>
                <a:cs typeface="Consolas" panose="020B0609020204030204" pitchFamily="49" charset="0"/>
              </a:rPr>
              <a:t>;</a:t>
            </a:r>
          </a:p>
          <a:p>
            <a:r>
              <a:rPr lang="en-US" sz="2800" b="1" dirty="0">
                <a:solidFill>
                  <a:srgbClr val="FF0000"/>
                </a:solidFill>
                <a:latin typeface="Consolas" panose="020B0609020204030204" pitchFamily="49" charset="0"/>
                <a:cs typeface="Consolas" panose="020B0609020204030204" pitchFamily="49" charset="0"/>
              </a:rPr>
              <a:t>for</a:t>
            </a:r>
            <a:r>
              <a:rPr lang="en-US" sz="2800" b="1" dirty="0">
                <a:latin typeface="Consolas" panose="020B0609020204030204" pitchFamily="49" charset="0"/>
                <a:cs typeface="Consolas" panose="020B0609020204030204" pitchFamily="49" charset="0"/>
              </a:rPr>
              <a:t>(</a:t>
            </a:r>
            <a:r>
              <a:rPr lang="en-US" sz="2800" b="1" dirty="0">
                <a:solidFill>
                  <a:srgbClr val="FF0000"/>
                </a:solidFill>
                <a:latin typeface="Consolas" panose="020B0609020204030204" pitchFamily="49" charset="0"/>
                <a:cs typeface="Consolas" panose="020B0609020204030204" pitchFamily="49" charset="0"/>
              </a:rPr>
              <a:t>int</a:t>
            </a:r>
            <a:r>
              <a:rPr lang="en-US" sz="2800" b="1" dirty="0">
                <a:latin typeface="Consolas" panose="020B0609020204030204" pitchFamily="49" charset="0"/>
                <a:cs typeface="Consolas" panose="020B0609020204030204" pitchFamily="49" charset="0"/>
              </a:rPr>
              <a:t> i = </a:t>
            </a:r>
            <a:r>
              <a:rPr lang="en-US" sz="2800" b="1" dirty="0">
                <a:solidFill>
                  <a:schemeClr val="accent3">
                    <a:lumMod val="75000"/>
                  </a:schemeClr>
                </a:solidFill>
                <a:latin typeface="Consolas" panose="020B0609020204030204" pitchFamily="49" charset="0"/>
                <a:cs typeface="Consolas" panose="020B0609020204030204" pitchFamily="49" charset="0"/>
              </a:rPr>
              <a:t>0</a:t>
            </a:r>
            <a:r>
              <a:rPr lang="en-US" sz="2800" b="1" dirty="0">
                <a:latin typeface="Consolas" panose="020B0609020204030204" pitchFamily="49" charset="0"/>
                <a:cs typeface="Consolas" panose="020B0609020204030204" pitchFamily="49" charset="0"/>
              </a:rPr>
              <a:t>; i &lt; </a:t>
            </a:r>
            <a:r>
              <a:rPr lang="en-US" sz="2800" b="1" dirty="0" err="1">
                <a:latin typeface="Consolas" panose="020B0609020204030204" pitchFamily="49" charset="0"/>
                <a:cs typeface="Consolas" panose="020B0609020204030204" pitchFamily="49" charset="0"/>
              </a:rPr>
              <a:t>len</a:t>
            </a:r>
            <a:r>
              <a:rPr lang="en-US" sz="2800" b="1" dirty="0">
                <a:latin typeface="Consolas" panose="020B0609020204030204" pitchFamily="49" charset="0"/>
                <a:cs typeface="Consolas" panose="020B0609020204030204" pitchFamily="49" charset="0"/>
              </a:rPr>
              <a:t>; i++)</a:t>
            </a:r>
          </a:p>
          <a:p>
            <a:r>
              <a:rPr lang="en-US" sz="2800" b="1" dirty="0">
                <a:latin typeface="Consolas" panose="020B0609020204030204" pitchFamily="49" charset="0"/>
                <a:cs typeface="Consolas" panose="020B0609020204030204" pitchFamily="49" charset="0"/>
              </a:rPr>
              <a:t>  sum += A[i];</a:t>
            </a:r>
          </a:p>
        </p:txBody>
      </p:sp>
      <p:sp>
        <p:nvSpPr>
          <p:cNvPr id="7" name="TextBox 6">
            <a:extLst>
              <a:ext uri="{FF2B5EF4-FFF2-40B4-BE49-F238E27FC236}">
                <a16:creationId xmlns:a16="http://schemas.microsoft.com/office/drawing/2014/main" id="{2EB5BCD8-BF63-B646-8934-4FACB03B060A}"/>
              </a:ext>
            </a:extLst>
          </p:cNvPr>
          <p:cNvSpPr txBox="1"/>
          <p:nvPr/>
        </p:nvSpPr>
        <p:spPr>
          <a:xfrm>
            <a:off x="1510883" y="994707"/>
            <a:ext cx="5705408" cy="1107996"/>
          </a:xfrm>
          <a:prstGeom prst="rect">
            <a:avLst/>
          </a:prstGeom>
          <a:noFill/>
        </p:spPr>
        <p:txBody>
          <a:bodyPr wrap="square" rtlCol="0">
            <a:spAutoFit/>
          </a:bodyPr>
          <a:lstStyle/>
          <a:p>
            <a:pPr algn="ctr"/>
            <a:r>
              <a:rPr lang="en-US" sz="2200" b="1" dirty="0">
                <a:solidFill>
                  <a:schemeClr val="accent6">
                    <a:lumMod val="75000"/>
                  </a:schemeClr>
                </a:solidFill>
              </a:rPr>
              <a:t>temporal: </a:t>
            </a:r>
            <a:r>
              <a:rPr lang="en-US" sz="2200" dirty="0">
                <a:solidFill>
                  <a:schemeClr val="accent6">
                    <a:lumMod val="75000"/>
                  </a:schemeClr>
                </a:solidFill>
              </a:rPr>
              <a:t>these variables are used over and over, very quickly. it makes sense to keep them somewhere fast to access!</a:t>
            </a:r>
            <a:endParaRPr lang="en-US" sz="2200" b="1" dirty="0">
              <a:solidFill>
                <a:schemeClr val="accent6">
                  <a:lumMod val="75000"/>
                </a:schemeClr>
              </a:solidFill>
            </a:endParaRPr>
          </a:p>
        </p:txBody>
      </p:sp>
      <p:sp>
        <p:nvSpPr>
          <p:cNvPr id="8" name="TextBox 7">
            <a:extLst>
              <a:ext uri="{FF2B5EF4-FFF2-40B4-BE49-F238E27FC236}">
                <a16:creationId xmlns:a16="http://schemas.microsoft.com/office/drawing/2014/main" id="{0643ABD9-465F-774F-9713-9283E4DC018C}"/>
              </a:ext>
            </a:extLst>
          </p:cNvPr>
          <p:cNvSpPr txBox="1"/>
          <p:nvPr/>
        </p:nvSpPr>
        <p:spPr>
          <a:xfrm>
            <a:off x="2971800" y="3777160"/>
            <a:ext cx="5105400" cy="1107996"/>
          </a:xfrm>
          <a:prstGeom prst="rect">
            <a:avLst/>
          </a:prstGeom>
          <a:noFill/>
        </p:spPr>
        <p:txBody>
          <a:bodyPr wrap="square" rtlCol="0">
            <a:spAutoFit/>
          </a:bodyPr>
          <a:lstStyle/>
          <a:p>
            <a:pPr algn="ctr"/>
            <a:r>
              <a:rPr lang="en-US" sz="2200" b="1" dirty="0">
                <a:solidFill>
                  <a:srgbClr val="0070C0"/>
                </a:solidFill>
              </a:rPr>
              <a:t>spatial: </a:t>
            </a:r>
            <a:r>
              <a:rPr lang="en-US" sz="2200" dirty="0">
                <a:solidFill>
                  <a:srgbClr val="0070C0"/>
                </a:solidFill>
              </a:rPr>
              <a:t>the items in this array are all </a:t>
            </a:r>
            <a:r>
              <a:rPr lang="en-US" sz="2200" i="1" dirty="0">
                <a:solidFill>
                  <a:srgbClr val="0070C0"/>
                </a:solidFill>
              </a:rPr>
              <a:t>next to each other</a:t>
            </a:r>
            <a:r>
              <a:rPr lang="en-US" sz="2200" dirty="0">
                <a:solidFill>
                  <a:srgbClr val="0070C0"/>
                </a:solidFill>
              </a:rPr>
              <a:t> in memory. the cache will "pull in" several items at a time.</a:t>
            </a:r>
            <a:endParaRPr lang="en-US" sz="2200" b="1" dirty="0">
              <a:solidFill>
                <a:srgbClr val="0070C0"/>
              </a:solidFill>
            </a:endParaRPr>
          </a:p>
        </p:txBody>
      </p:sp>
      <p:sp>
        <p:nvSpPr>
          <p:cNvPr id="10" name="Rounded Rectangle 9">
            <a:extLst>
              <a:ext uri="{FF2B5EF4-FFF2-40B4-BE49-F238E27FC236}">
                <a16:creationId xmlns:a16="http://schemas.microsoft.com/office/drawing/2014/main" id="{4F7D30E1-2720-464C-A40E-2F298FFE8C3C}"/>
              </a:ext>
            </a:extLst>
          </p:cNvPr>
          <p:cNvSpPr/>
          <p:nvPr/>
        </p:nvSpPr>
        <p:spPr>
          <a:xfrm>
            <a:off x="1901027" y="3152689"/>
            <a:ext cx="762000" cy="470595"/>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a:extLst>
              <a:ext uri="{FF2B5EF4-FFF2-40B4-BE49-F238E27FC236}">
                <a16:creationId xmlns:a16="http://schemas.microsoft.com/office/drawing/2014/main" id="{5B506DDA-8CA9-AF42-8E35-555023A83AA0}"/>
              </a:ext>
            </a:extLst>
          </p:cNvPr>
          <p:cNvSpPr/>
          <p:nvPr/>
        </p:nvSpPr>
        <p:spPr>
          <a:xfrm>
            <a:off x="4381875" y="2697408"/>
            <a:ext cx="2502632" cy="470595"/>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143E4D0D-4AD6-BB4C-8266-38CDA4617E0E}"/>
              </a:ext>
            </a:extLst>
          </p:cNvPr>
          <p:cNvSpPr/>
          <p:nvPr/>
        </p:nvSpPr>
        <p:spPr>
          <a:xfrm>
            <a:off x="3306379" y="3152688"/>
            <a:ext cx="1023904" cy="470595"/>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75912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animBg="1"/>
      <p:bldP spid="11"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53649-BDDD-204E-AB5B-0AFD01040304}"/>
              </a:ext>
            </a:extLst>
          </p:cNvPr>
          <p:cNvSpPr>
            <a:spLocks noGrp="1"/>
          </p:cNvSpPr>
          <p:nvPr>
            <p:ph type="title"/>
          </p:nvPr>
        </p:nvSpPr>
        <p:spPr/>
        <p:txBody>
          <a:bodyPr/>
          <a:lstStyle/>
          <a:p>
            <a:r>
              <a:rPr lang="en-US" dirty="0"/>
              <a:t>Von Neumann on the outside, Harvard on the inside</a:t>
            </a:r>
          </a:p>
        </p:txBody>
      </p:sp>
      <p:sp>
        <p:nvSpPr>
          <p:cNvPr id="3" name="Content Placeholder 2">
            <a:extLst>
              <a:ext uri="{FF2B5EF4-FFF2-40B4-BE49-F238E27FC236}">
                <a16:creationId xmlns:a16="http://schemas.microsoft.com/office/drawing/2014/main" id="{C7A9816A-874E-9145-9270-FAAA6CF57559}"/>
              </a:ext>
            </a:extLst>
          </p:cNvPr>
          <p:cNvSpPr>
            <a:spLocks noGrp="1"/>
          </p:cNvSpPr>
          <p:nvPr>
            <p:ph idx="1"/>
          </p:nvPr>
        </p:nvSpPr>
        <p:spPr>
          <a:xfrm>
            <a:off x="152400" y="495301"/>
            <a:ext cx="8991600" cy="908253"/>
          </a:xfrm>
        </p:spPr>
        <p:txBody>
          <a:bodyPr/>
          <a:lstStyle/>
          <a:p>
            <a:r>
              <a:rPr lang="en-US" dirty="0"/>
              <a:t>what's weird is that we usually have </a:t>
            </a:r>
            <a:r>
              <a:rPr lang="en-US" i="1" dirty="0"/>
              <a:t>two</a:t>
            </a:r>
            <a:r>
              <a:rPr lang="en-US" dirty="0"/>
              <a:t> caches, and therefore </a:t>
            </a:r>
            <a:r>
              <a:rPr lang="en-US" i="1" dirty="0"/>
              <a:t>two memories… </a:t>
            </a:r>
            <a:r>
              <a:rPr lang="en-US" b="1" dirty="0"/>
              <a:t>but only within the CPU.</a:t>
            </a:r>
            <a:endParaRPr lang="en-US" dirty="0"/>
          </a:p>
        </p:txBody>
      </p:sp>
      <p:sp>
        <p:nvSpPr>
          <p:cNvPr id="4" name="Footer Placeholder 3">
            <a:extLst>
              <a:ext uri="{FF2B5EF4-FFF2-40B4-BE49-F238E27FC236}">
                <a16:creationId xmlns:a16="http://schemas.microsoft.com/office/drawing/2014/main" id="{91295FBC-DB69-2149-AABC-199CCA0C4C4B}"/>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C916767E-C0E3-F44B-85D6-0CCB6087A49C}"/>
              </a:ext>
            </a:extLst>
          </p:cNvPr>
          <p:cNvSpPr>
            <a:spLocks noGrp="1"/>
          </p:cNvSpPr>
          <p:nvPr>
            <p:ph type="sldNum" sz="quarter" idx="12"/>
          </p:nvPr>
        </p:nvSpPr>
        <p:spPr/>
        <p:txBody>
          <a:bodyPr/>
          <a:lstStyle/>
          <a:p>
            <a:fld id="{3552B95B-556F-44BD-91A5-D80C1B9E2BB3}" type="slidenum">
              <a:rPr lang="en-US" smtClean="0"/>
              <a:pPr/>
              <a:t>16</a:t>
            </a:fld>
            <a:endParaRPr lang="en-US"/>
          </a:p>
        </p:txBody>
      </p:sp>
      <p:sp>
        <p:nvSpPr>
          <p:cNvPr id="35" name="Octagon 34">
            <a:extLst>
              <a:ext uri="{FF2B5EF4-FFF2-40B4-BE49-F238E27FC236}">
                <a16:creationId xmlns:a16="http://schemas.microsoft.com/office/drawing/2014/main" id="{8E408674-718F-5B4F-9194-11C01FAD342A}"/>
              </a:ext>
            </a:extLst>
          </p:cNvPr>
          <p:cNvSpPr/>
          <p:nvPr/>
        </p:nvSpPr>
        <p:spPr>
          <a:xfrm>
            <a:off x="491486" y="1392886"/>
            <a:ext cx="8077200" cy="2074214"/>
          </a:xfrm>
          <a:prstGeom prst="octagon">
            <a:avLst>
              <a:gd name="adj" fmla="val 11708"/>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b="1" dirty="0">
                <a:solidFill>
                  <a:schemeClr val="tx1"/>
                </a:solidFill>
              </a:rPr>
              <a:t>CPU</a:t>
            </a:r>
          </a:p>
        </p:txBody>
      </p:sp>
      <p:grpSp>
        <p:nvGrpSpPr>
          <p:cNvPr id="39" name="Group 38">
            <a:extLst>
              <a:ext uri="{FF2B5EF4-FFF2-40B4-BE49-F238E27FC236}">
                <a16:creationId xmlns:a16="http://schemas.microsoft.com/office/drawing/2014/main" id="{90D14300-64EB-2048-BCA3-49993E27BFE0}"/>
              </a:ext>
            </a:extLst>
          </p:cNvPr>
          <p:cNvGrpSpPr/>
          <p:nvPr/>
        </p:nvGrpSpPr>
        <p:grpSpPr>
          <a:xfrm>
            <a:off x="762000" y="2084702"/>
            <a:ext cx="2866720" cy="807001"/>
            <a:chOff x="762000" y="2084702"/>
            <a:chExt cx="2866720" cy="807001"/>
          </a:xfrm>
        </p:grpSpPr>
        <p:sp>
          <p:nvSpPr>
            <p:cNvPr id="11" name="Rectangle 10">
              <a:extLst>
                <a:ext uri="{FF2B5EF4-FFF2-40B4-BE49-F238E27FC236}">
                  <a16:creationId xmlns:a16="http://schemas.microsoft.com/office/drawing/2014/main" id="{9D83EA73-CEB0-6046-8C90-45CB0DC34E53}"/>
                </a:ext>
              </a:extLst>
            </p:cNvPr>
            <p:cNvSpPr/>
            <p:nvPr/>
          </p:nvSpPr>
          <p:spPr>
            <a:xfrm>
              <a:off x="762000" y="2086879"/>
              <a:ext cx="1598306" cy="802652"/>
            </a:xfrm>
            <a:prstGeom prst="rect">
              <a:avLst/>
            </a:prstGeom>
            <a:solidFill>
              <a:schemeClr val="accent4"/>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2800" b="1" dirty="0"/>
                <a:t>I-Cache</a:t>
              </a:r>
            </a:p>
          </p:txBody>
        </p:sp>
        <p:sp>
          <p:nvSpPr>
            <p:cNvPr id="19" name="Rectangle 18">
              <a:extLst>
                <a:ext uri="{FF2B5EF4-FFF2-40B4-BE49-F238E27FC236}">
                  <a16:creationId xmlns:a16="http://schemas.microsoft.com/office/drawing/2014/main" id="{62FE57D0-CB32-1941-B2F1-41A6D22973EC}"/>
                </a:ext>
              </a:extLst>
            </p:cNvPr>
            <p:cNvSpPr/>
            <p:nvPr/>
          </p:nvSpPr>
          <p:spPr>
            <a:xfrm>
              <a:off x="2795943" y="2084702"/>
              <a:ext cx="832777" cy="807001"/>
            </a:xfrm>
            <a:prstGeom prst="rect">
              <a:avLst/>
            </a:prstGeom>
            <a:solidFill>
              <a:schemeClr val="accent1"/>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2800" b="1" dirty="0"/>
                <a:t>Ctrl</a:t>
              </a:r>
            </a:p>
          </p:txBody>
        </p:sp>
        <p:cxnSp>
          <p:nvCxnSpPr>
            <p:cNvPr id="20" name="Straight Arrow Connector 19">
              <a:extLst>
                <a:ext uri="{FF2B5EF4-FFF2-40B4-BE49-F238E27FC236}">
                  <a16:creationId xmlns:a16="http://schemas.microsoft.com/office/drawing/2014/main" id="{364F7E29-3824-F445-AF40-8AACA5B56790}"/>
                </a:ext>
              </a:extLst>
            </p:cNvPr>
            <p:cNvCxnSpPr>
              <a:cxnSpLocks/>
              <a:stCxn id="11" idx="3"/>
              <a:endCxn id="19" idx="1"/>
            </p:cNvCxnSpPr>
            <p:nvPr/>
          </p:nvCxnSpPr>
          <p:spPr>
            <a:xfrm flipV="1">
              <a:off x="2360306" y="2488203"/>
              <a:ext cx="435637" cy="2"/>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14009944-14D7-9644-B63A-06AA144EF286}"/>
              </a:ext>
            </a:extLst>
          </p:cNvPr>
          <p:cNvGrpSpPr/>
          <p:nvPr/>
        </p:nvGrpSpPr>
        <p:grpSpPr>
          <a:xfrm>
            <a:off x="3967806" y="1943100"/>
            <a:ext cx="4185594" cy="1150674"/>
            <a:chOff x="3967806" y="1943100"/>
            <a:chExt cx="4185594" cy="1150674"/>
          </a:xfrm>
        </p:grpSpPr>
        <p:cxnSp>
          <p:nvCxnSpPr>
            <p:cNvPr id="8" name="Straight Arrow Connector 7">
              <a:extLst>
                <a:ext uri="{FF2B5EF4-FFF2-40B4-BE49-F238E27FC236}">
                  <a16:creationId xmlns:a16="http://schemas.microsoft.com/office/drawing/2014/main" id="{B1416135-F2CF-0049-842B-DF6BEB995015}"/>
                </a:ext>
              </a:extLst>
            </p:cNvPr>
            <p:cNvCxnSpPr>
              <a:cxnSpLocks/>
            </p:cNvCxnSpPr>
            <p:nvPr/>
          </p:nvCxnSpPr>
          <p:spPr>
            <a:xfrm>
              <a:off x="4945372" y="2231272"/>
              <a:ext cx="486081"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B0D99C3F-97AA-1F4B-9360-55F2BAC232DB}"/>
                </a:ext>
              </a:extLst>
            </p:cNvPr>
            <p:cNvCxnSpPr>
              <a:cxnSpLocks/>
            </p:cNvCxnSpPr>
            <p:nvPr/>
          </p:nvCxnSpPr>
          <p:spPr>
            <a:xfrm>
              <a:off x="4954436" y="2733056"/>
              <a:ext cx="488588"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48D78889-D69C-B04D-993C-B3424B853F9C}"/>
                </a:ext>
              </a:extLst>
            </p:cNvPr>
            <p:cNvSpPr/>
            <p:nvPr/>
          </p:nvSpPr>
          <p:spPr>
            <a:xfrm>
              <a:off x="3967806" y="2086967"/>
              <a:ext cx="977567" cy="804865"/>
            </a:xfrm>
            <a:prstGeom prst="rect">
              <a:avLst/>
            </a:prstGeom>
            <a:solidFill>
              <a:schemeClr val="accent2"/>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2800" b="1" dirty="0" err="1"/>
                <a:t>Regs</a:t>
              </a:r>
              <a:endParaRPr lang="en-US" sz="2800" b="1" dirty="0"/>
            </a:p>
          </p:txBody>
        </p:sp>
        <p:sp>
          <p:nvSpPr>
            <p:cNvPr id="13" name="Flowchart: Manual Operation 5">
              <a:extLst>
                <a:ext uri="{FF2B5EF4-FFF2-40B4-BE49-F238E27FC236}">
                  <a16:creationId xmlns:a16="http://schemas.microsoft.com/office/drawing/2014/main" id="{37D87DEC-CB72-024B-81D3-D0602EDB1CDF}"/>
                </a:ext>
              </a:extLst>
            </p:cNvPr>
            <p:cNvSpPr/>
            <p:nvPr/>
          </p:nvSpPr>
          <p:spPr>
            <a:xfrm rot="16200000">
              <a:off x="5138596" y="2247527"/>
              <a:ext cx="1150674" cy="54181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45 h 10045"/>
                <a:gd name="connsiteX1" fmla="*/ 4870 w 10000"/>
                <a:gd name="connsiteY1" fmla="*/ 0 h 10045"/>
                <a:gd name="connsiteX2" fmla="*/ 10000 w 10000"/>
                <a:gd name="connsiteY2" fmla="*/ 45 h 10045"/>
                <a:gd name="connsiteX3" fmla="*/ 8000 w 10000"/>
                <a:gd name="connsiteY3" fmla="*/ 10045 h 10045"/>
                <a:gd name="connsiteX4" fmla="*/ 2000 w 10000"/>
                <a:gd name="connsiteY4" fmla="*/ 10045 h 10045"/>
                <a:gd name="connsiteX5" fmla="*/ 0 w 10000"/>
                <a:gd name="connsiteY5" fmla="*/ 45 h 10045"/>
                <a:gd name="connsiteX0" fmla="*/ 0 w 10000"/>
                <a:gd name="connsiteY0" fmla="*/ 0 h 10000"/>
                <a:gd name="connsiteX1" fmla="*/ 4870 w 10000"/>
                <a:gd name="connsiteY1" fmla="*/ 48 h 10000"/>
                <a:gd name="connsiteX2" fmla="*/ 10000 w 10000"/>
                <a:gd name="connsiteY2" fmla="*/ 0 h 10000"/>
                <a:gd name="connsiteX3" fmla="*/ 8000 w 10000"/>
                <a:gd name="connsiteY3" fmla="*/ 10000 h 10000"/>
                <a:gd name="connsiteX4" fmla="*/ 2000 w 10000"/>
                <a:gd name="connsiteY4" fmla="*/ 10000 h 10000"/>
                <a:gd name="connsiteX5" fmla="*/ 0 w 10000"/>
                <a:gd name="connsiteY5" fmla="*/ 0 h 10000"/>
                <a:gd name="connsiteX0" fmla="*/ 0 w 10000"/>
                <a:gd name="connsiteY0" fmla="*/ 0 h 10000"/>
                <a:gd name="connsiteX1" fmla="*/ 4870 w 10000"/>
                <a:gd name="connsiteY1" fmla="*/ 48 h 10000"/>
                <a:gd name="connsiteX2" fmla="*/ 5365 w 10000"/>
                <a:gd name="connsiteY2" fmla="*/ 1 h 10000"/>
                <a:gd name="connsiteX3" fmla="*/ 10000 w 10000"/>
                <a:gd name="connsiteY3" fmla="*/ 0 h 10000"/>
                <a:gd name="connsiteX4" fmla="*/ 8000 w 10000"/>
                <a:gd name="connsiteY4" fmla="*/ 10000 h 10000"/>
                <a:gd name="connsiteX5" fmla="*/ 2000 w 10000"/>
                <a:gd name="connsiteY5" fmla="*/ 10000 h 10000"/>
                <a:gd name="connsiteX6" fmla="*/ 0 w 10000"/>
                <a:gd name="connsiteY6" fmla="*/ 0 h 10000"/>
                <a:gd name="connsiteX0" fmla="*/ 0 w 10000"/>
                <a:gd name="connsiteY0" fmla="*/ 0 h 10000"/>
                <a:gd name="connsiteX1" fmla="*/ 4310 w 10000"/>
                <a:gd name="connsiteY1" fmla="*/ 1 h 10000"/>
                <a:gd name="connsiteX2" fmla="*/ 4870 w 10000"/>
                <a:gd name="connsiteY2" fmla="*/ 48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 name="connsiteX0" fmla="*/ 0 w 10000"/>
                <a:gd name="connsiteY0" fmla="*/ 0 h 10000"/>
                <a:gd name="connsiteX1" fmla="*/ 4310 w 10000"/>
                <a:gd name="connsiteY1" fmla="*/ 1 h 10000"/>
                <a:gd name="connsiteX2" fmla="*/ 4896 w 10000"/>
                <a:gd name="connsiteY2" fmla="*/ 2594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4310" y="1"/>
                  </a:lnTo>
                  <a:lnTo>
                    <a:pt x="4896" y="2594"/>
                  </a:lnTo>
                  <a:lnTo>
                    <a:pt x="5365" y="1"/>
                  </a:lnTo>
                  <a:lnTo>
                    <a:pt x="10000" y="0"/>
                  </a:lnTo>
                  <a:lnTo>
                    <a:pt x="8000" y="10000"/>
                  </a:lnTo>
                  <a:lnTo>
                    <a:pt x="2000" y="10000"/>
                  </a:lnTo>
                  <a:lnTo>
                    <a:pt x="0" y="0"/>
                  </a:lnTo>
                  <a:close/>
                </a:path>
              </a:pathLst>
            </a:cu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2800" b="1" dirty="0">
                  <a:solidFill>
                    <a:schemeClr val="tx1"/>
                  </a:solidFill>
                </a:rPr>
                <a:t> </a:t>
              </a:r>
            </a:p>
          </p:txBody>
        </p:sp>
        <p:sp>
          <p:nvSpPr>
            <p:cNvPr id="15" name="Rectangle 14">
              <a:extLst>
                <a:ext uri="{FF2B5EF4-FFF2-40B4-BE49-F238E27FC236}">
                  <a16:creationId xmlns:a16="http://schemas.microsoft.com/office/drawing/2014/main" id="{081026A4-BA3D-8241-AD19-B98BB3A88E1C}"/>
                </a:ext>
              </a:extLst>
            </p:cNvPr>
            <p:cNvSpPr/>
            <p:nvPr/>
          </p:nvSpPr>
          <p:spPr>
            <a:xfrm>
              <a:off x="6409958" y="2086879"/>
              <a:ext cx="1743442" cy="802652"/>
            </a:xfrm>
            <a:prstGeom prst="rect">
              <a:avLst/>
            </a:prstGeom>
            <a:solidFill>
              <a:schemeClr val="accent4"/>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2800" b="1" dirty="0"/>
                <a:t>D-Cache</a:t>
              </a:r>
            </a:p>
          </p:txBody>
        </p:sp>
        <p:cxnSp>
          <p:nvCxnSpPr>
            <p:cNvPr id="16" name="Straight Arrow Connector 15">
              <a:extLst>
                <a:ext uri="{FF2B5EF4-FFF2-40B4-BE49-F238E27FC236}">
                  <a16:creationId xmlns:a16="http://schemas.microsoft.com/office/drawing/2014/main" id="{A26818F2-A4D8-744B-98C1-44A8397E3A65}"/>
                </a:ext>
              </a:extLst>
            </p:cNvPr>
            <p:cNvCxnSpPr/>
            <p:nvPr/>
          </p:nvCxnSpPr>
          <p:spPr>
            <a:xfrm flipV="1">
              <a:off x="5982967" y="2488203"/>
              <a:ext cx="455392"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Curved Connector 25">
              <a:extLst>
                <a:ext uri="{FF2B5EF4-FFF2-40B4-BE49-F238E27FC236}">
                  <a16:creationId xmlns:a16="http://schemas.microsoft.com/office/drawing/2014/main" id="{CD387317-6867-3F44-B8A6-9F5CD12EB6AE}"/>
                </a:ext>
              </a:extLst>
            </p:cNvPr>
            <p:cNvCxnSpPr>
              <a:cxnSpLocks/>
              <a:stCxn id="15" idx="2"/>
              <a:endCxn id="12" idx="2"/>
            </p:cNvCxnSpPr>
            <p:nvPr/>
          </p:nvCxnSpPr>
          <p:spPr>
            <a:xfrm rot="5400000">
              <a:off x="5867985" y="1478137"/>
              <a:ext cx="2301" cy="2825089"/>
            </a:xfrm>
            <a:prstGeom prst="curvedConnector3">
              <a:avLst>
                <a:gd name="adj1" fmla="val 17982660"/>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6" name="Rectangle 35">
            <a:extLst>
              <a:ext uri="{FF2B5EF4-FFF2-40B4-BE49-F238E27FC236}">
                <a16:creationId xmlns:a16="http://schemas.microsoft.com/office/drawing/2014/main" id="{65C00401-B068-3347-AF77-582FFA0EC114}"/>
              </a:ext>
            </a:extLst>
          </p:cNvPr>
          <p:cNvSpPr/>
          <p:nvPr/>
        </p:nvSpPr>
        <p:spPr>
          <a:xfrm>
            <a:off x="533400" y="4193463"/>
            <a:ext cx="8077200" cy="1199977"/>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b="1" dirty="0"/>
              <a:t>ONE memory!</a:t>
            </a:r>
          </a:p>
        </p:txBody>
      </p:sp>
      <p:sp>
        <p:nvSpPr>
          <p:cNvPr id="38" name="Up-Down Arrow 37">
            <a:extLst>
              <a:ext uri="{FF2B5EF4-FFF2-40B4-BE49-F238E27FC236}">
                <a16:creationId xmlns:a16="http://schemas.microsoft.com/office/drawing/2014/main" id="{09572421-C6F9-D849-948B-296CD04F010F}"/>
              </a:ext>
            </a:extLst>
          </p:cNvPr>
          <p:cNvSpPr/>
          <p:nvPr/>
        </p:nvSpPr>
        <p:spPr>
          <a:xfrm>
            <a:off x="4156713" y="3475081"/>
            <a:ext cx="830573" cy="726363"/>
          </a:xfrm>
          <a:prstGeom prst="upDownArrow">
            <a:avLst>
              <a:gd name="adj1" fmla="val 50000"/>
              <a:gd name="adj2" fmla="val 34894"/>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013228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Superscalar CPUs</a:t>
            </a:r>
          </a:p>
        </p:txBody>
      </p:sp>
      <p:sp>
        <p:nvSpPr>
          <p:cNvPr id="3" name="Footer Placeholder 2"/>
          <p:cNvSpPr>
            <a:spLocks noGrp="1"/>
          </p:cNvSpPr>
          <p:nvPr>
            <p:ph type="ftr" sz="quarter" idx="11"/>
          </p:nvPr>
        </p:nvSpPr>
        <p:spPr/>
        <p:txBody>
          <a:bodyPr/>
          <a:lstStyle/>
          <a:p>
            <a:r>
              <a:rPr lang="is-IS"/>
              <a:t>CS447</a:t>
            </a:r>
            <a:endParaRPr lang="en-US" dirty="0"/>
          </a:p>
        </p:txBody>
      </p:sp>
      <p:sp>
        <p:nvSpPr>
          <p:cNvPr id="4" name="Slide Number Placeholder 3"/>
          <p:cNvSpPr>
            <a:spLocks noGrp="1"/>
          </p:cNvSpPr>
          <p:nvPr>
            <p:ph type="sldNum" sz="quarter" idx="12"/>
          </p:nvPr>
        </p:nvSpPr>
        <p:spPr/>
        <p:txBody>
          <a:bodyPr/>
          <a:lstStyle/>
          <a:p>
            <a:fld id="{3552B95B-556F-44BD-91A5-D80C1B9E2BB3}" type="slidenum">
              <a:rPr lang="en-US" smtClean="0"/>
              <a:pPr/>
              <a:t>17</a:t>
            </a:fld>
            <a:endParaRPr lang="en-US"/>
          </a:p>
        </p:txBody>
      </p:sp>
    </p:spTree>
    <p:extLst>
      <p:ext uri="{BB962C8B-B14F-4D97-AF65-F5344CB8AC3E}">
        <p14:creationId xmlns:p14="http://schemas.microsoft.com/office/powerpoint/2010/main" val="164733870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holy grail</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18</a:t>
            </a:fld>
            <a:endParaRPr lang="en-US"/>
          </a:p>
        </p:txBody>
      </p:sp>
      <p:sp>
        <p:nvSpPr>
          <p:cNvPr id="7" name="TextBox 6"/>
          <p:cNvSpPr txBox="1"/>
          <p:nvPr/>
        </p:nvSpPr>
        <p:spPr>
          <a:xfrm>
            <a:off x="381000" y="1181100"/>
            <a:ext cx="4343400" cy="769441"/>
          </a:xfrm>
          <a:prstGeom prst="rect">
            <a:avLst/>
          </a:prstGeom>
          <a:noFill/>
        </p:spPr>
        <p:txBody>
          <a:bodyPr wrap="square" rtlCol="0">
            <a:spAutoFit/>
          </a:bodyPr>
          <a:lstStyle/>
          <a:p>
            <a:pPr algn="ctr"/>
            <a:r>
              <a:rPr lang="en-US" sz="2200" dirty="0"/>
              <a:t>the absolute best we can do is finish </a:t>
            </a:r>
            <a:r>
              <a:rPr lang="en-US" sz="2200" b="1" dirty="0"/>
              <a:t>1 instruction each cycle</a:t>
            </a:r>
          </a:p>
        </p:txBody>
      </p:sp>
      <p:grpSp>
        <p:nvGrpSpPr>
          <p:cNvPr id="10" name="Group 9"/>
          <p:cNvGrpSpPr/>
          <p:nvPr/>
        </p:nvGrpSpPr>
        <p:grpSpPr>
          <a:xfrm>
            <a:off x="5181600" y="647700"/>
            <a:ext cx="3714750" cy="2789440"/>
            <a:chOff x="5181600" y="647700"/>
            <a:chExt cx="3714750" cy="2789440"/>
          </a:xfrm>
        </p:grpSpPr>
        <p:pic>
          <p:nvPicPr>
            <p:cNvPr id="1028" name="Picture 4" descr="ttps://i.pinimg.com/originals/ca/41/17/ca411764788b3ea4244021366fc1846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647700"/>
              <a:ext cx="3714750" cy="278944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rot="20435682">
              <a:off x="5334001" y="2888276"/>
              <a:ext cx="1143000" cy="369332"/>
            </a:xfrm>
            <a:prstGeom prst="rect">
              <a:avLst/>
            </a:prstGeom>
            <a:noFill/>
          </p:spPr>
          <p:txBody>
            <a:bodyPr wrap="square" rtlCol="0">
              <a:spAutoFit/>
            </a:bodyPr>
            <a:lstStyle/>
            <a:p>
              <a:pPr algn="ctr"/>
              <a:r>
                <a:rPr lang="en-US" sz="1800" b="1">
                  <a:solidFill>
                    <a:schemeClr val="bg1"/>
                  </a:solidFill>
                </a:rPr>
                <a:t>CPI=1</a:t>
              </a:r>
              <a:endParaRPr lang="en-US" sz="1800" b="1" dirty="0">
                <a:solidFill>
                  <a:schemeClr val="bg1"/>
                </a:solidFill>
              </a:endParaRPr>
            </a:p>
          </p:txBody>
        </p:sp>
      </p:grpSp>
      <p:sp>
        <p:nvSpPr>
          <p:cNvPr id="14" name="TextBox 13"/>
          <p:cNvSpPr txBox="1"/>
          <p:nvPr/>
        </p:nvSpPr>
        <p:spPr>
          <a:xfrm>
            <a:off x="899956" y="3072942"/>
            <a:ext cx="4343400" cy="430887"/>
          </a:xfrm>
          <a:prstGeom prst="rect">
            <a:avLst/>
          </a:prstGeom>
          <a:noFill/>
        </p:spPr>
        <p:txBody>
          <a:bodyPr wrap="square" rtlCol="0">
            <a:spAutoFit/>
          </a:bodyPr>
          <a:lstStyle/>
          <a:p>
            <a:pPr algn="ctr"/>
            <a:r>
              <a:rPr lang="mr-IN" sz="2200" dirty="0"/>
              <a:t>…</a:t>
            </a:r>
            <a:endParaRPr lang="en-US" sz="2200" b="1" dirty="0"/>
          </a:p>
        </p:txBody>
      </p:sp>
      <p:sp>
        <p:nvSpPr>
          <p:cNvPr id="15" name="TextBox 14"/>
          <p:cNvSpPr txBox="1"/>
          <p:nvPr/>
        </p:nvSpPr>
        <p:spPr>
          <a:xfrm>
            <a:off x="4334191" y="4353466"/>
            <a:ext cx="4343400" cy="430887"/>
          </a:xfrm>
          <a:prstGeom prst="rect">
            <a:avLst/>
          </a:prstGeom>
          <a:noFill/>
        </p:spPr>
        <p:txBody>
          <a:bodyPr wrap="square" rtlCol="0">
            <a:spAutoFit/>
          </a:bodyPr>
          <a:lstStyle/>
          <a:p>
            <a:pPr algn="ctr"/>
            <a:r>
              <a:rPr lang="en-US" sz="2200" i="1"/>
              <a:t>or is it</a:t>
            </a:r>
            <a:endParaRPr lang="en-US" sz="2200" b="1" i="1" dirty="0"/>
          </a:p>
        </p:txBody>
      </p:sp>
    </p:spTree>
    <p:extLst>
      <p:ext uri="{BB962C8B-B14F-4D97-AF65-F5344CB8AC3E}">
        <p14:creationId xmlns:p14="http://schemas.microsoft.com/office/powerpoint/2010/main" val="17097375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Breaking the </a:t>
            </a:r>
            <a:r>
              <a:rPr lang="en-US" strike="sngStrike" dirty="0"/>
              <a:t>sound</a:t>
            </a:r>
            <a:r>
              <a:rPr lang="en-US" dirty="0"/>
              <a:t> CPI=1 barrier</a:t>
            </a:r>
          </a:p>
        </p:txBody>
      </p:sp>
      <p:sp>
        <p:nvSpPr>
          <p:cNvPr id="3" name="Content Placeholder 2"/>
          <p:cNvSpPr>
            <a:spLocks noGrp="1"/>
          </p:cNvSpPr>
          <p:nvPr>
            <p:ph idx="1"/>
          </p:nvPr>
        </p:nvSpPr>
        <p:spPr>
          <a:xfrm>
            <a:off x="152400" y="495301"/>
            <a:ext cx="8991600" cy="914399"/>
          </a:xfrm>
        </p:spPr>
        <p:txBody>
          <a:bodyPr/>
          <a:lstStyle/>
          <a:p>
            <a:r>
              <a:rPr lang="en-US" dirty="0"/>
              <a:t>a </a:t>
            </a:r>
            <a:r>
              <a:rPr lang="en-US" b="1" dirty="0"/>
              <a:t>scalar</a:t>
            </a:r>
            <a:r>
              <a:rPr lang="en-US" dirty="0"/>
              <a:t> CPU can finish </a:t>
            </a:r>
            <a:r>
              <a:rPr lang="en-US" i="1" dirty="0"/>
              <a:t>at most</a:t>
            </a:r>
            <a:r>
              <a:rPr lang="en-US" dirty="0"/>
              <a:t> 1 instruction per cycle</a:t>
            </a:r>
          </a:p>
          <a:p>
            <a:r>
              <a:rPr lang="en-US" dirty="0"/>
              <a:t>a </a:t>
            </a:r>
            <a:r>
              <a:rPr lang="en-US" b="1" dirty="0"/>
              <a:t>superscalar</a:t>
            </a:r>
            <a:r>
              <a:rPr lang="en-US" dirty="0"/>
              <a:t> CPU finishes </a:t>
            </a:r>
            <a:r>
              <a:rPr lang="en-US" b="1" dirty="0"/>
              <a:t>more than 1 instruction per cycle</a:t>
            </a:r>
            <a:endParaRPr lang="en-US" dirty="0"/>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19</a:t>
            </a:fld>
            <a:endParaRPr lang="en-US"/>
          </a:p>
        </p:txBody>
      </p:sp>
      <p:grpSp>
        <p:nvGrpSpPr>
          <p:cNvPr id="7" name="Group 6"/>
          <p:cNvGrpSpPr/>
          <p:nvPr/>
        </p:nvGrpSpPr>
        <p:grpSpPr>
          <a:xfrm>
            <a:off x="457200" y="1866900"/>
            <a:ext cx="8001000" cy="2807623"/>
            <a:chOff x="228600" y="1866900"/>
            <a:chExt cx="8001000" cy="2807623"/>
          </a:xfrm>
        </p:grpSpPr>
        <p:sp>
          <p:nvSpPr>
            <p:cNvPr id="8" name="Rectangle 7"/>
            <p:cNvSpPr/>
            <p:nvPr/>
          </p:nvSpPr>
          <p:spPr>
            <a:xfrm>
              <a:off x="1985090" y="1866900"/>
              <a:ext cx="249248" cy="24416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cxnSp>
          <p:nvCxnSpPr>
            <p:cNvPr id="9" name="Straight Arrow Connector 8"/>
            <p:cNvCxnSpPr>
              <a:cxnSpLocks/>
            </p:cNvCxnSpPr>
            <p:nvPr/>
          </p:nvCxnSpPr>
          <p:spPr>
            <a:xfrm>
              <a:off x="1628534" y="2966358"/>
              <a:ext cx="356556"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cxnSpLocks/>
            </p:cNvCxnSpPr>
            <p:nvPr/>
          </p:nvCxnSpPr>
          <p:spPr>
            <a:xfrm flipV="1">
              <a:off x="2234338" y="2967985"/>
              <a:ext cx="395376" cy="1"/>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723526" y="1866900"/>
              <a:ext cx="249248" cy="24416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cxnSp>
          <p:nvCxnSpPr>
            <p:cNvPr id="12" name="Straight Arrow Connector 11"/>
            <p:cNvCxnSpPr>
              <a:cxnSpLocks/>
            </p:cNvCxnSpPr>
            <p:nvPr/>
          </p:nvCxnSpPr>
          <p:spPr>
            <a:xfrm>
              <a:off x="4316107" y="2628899"/>
              <a:ext cx="407419" cy="1"/>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972774" y="2596242"/>
              <a:ext cx="263689"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972774" y="4000500"/>
              <a:ext cx="263688"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6129752" y="1866900"/>
              <a:ext cx="249248" cy="24416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cxnSp>
          <p:nvCxnSpPr>
            <p:cNvPr id="16" name="Straight Arrow Connector 15"/>
            <p:cNvCxnSpPr>
              <a:cxnSpLocks/>
            </p:cNvCxnSpPr>
            <p:nvPr/>
          </p:nvCxnSpPr>
          <p:spPr>
            <a:xfrm>
              <a:off x="5864921" y="2541785"/>
              <a:ext cx="275731" cy="1"/>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cxnSpLocks/>
              <a:endCxn id="29" idx="1"/>
            </p:cNvCxnSpPr>
            <p:nvPr/>
          </p:nvCxnSpPr>
          <p:spPr>
            <a:xfrm>
              <a:off x="6379000" y="3981296"/>
              <a:ext cx="275732"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228600" y="2718190"/>
              <a:ext cx="1399934" cy="739083"/>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800" b="1" dirty="0"/>
                <a:t>I-cache</a:t>
              </a:r>
            </a:p>
          </p:txBody>
        </p:sp>
        <p:sp>
          <p:nvSpPr>
            <p:cNvPr id="19" name="Rectangle 18"/>
            <p:cNvSpPr/>
            <p:nvPr/>
          </p:nvSpPr>
          <p:spPr>
            <a:xfrm>
              <a:off x="2629714" y="2249531"/>
              <a:ext cx="339341" cy="167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b="1" dirty="0">
                  <a:solidFill>
                    <a:schemeClr val="bg1"/>
                  </a:solidFill>
                </a:rPr>
                <a:t>Control</a:t>
              </a:r>
            </a:p>
          </p:txBody>
        </p:sp>
        <p:cxnSp>
          <p:nvCxnSpPr>
            <p:cNvPr id="20" name="Straight Arrow Connector 19"/>
            <p:cNvCxnSpPr>
              <a:stCxn id="24" idx="3"/>
              <a:endCxn id="26" idx="1"/>
            </p:cNvCxnSpPr>
            <p:nvPr/>
          </p:nvCxnSpPr>
          <p:spPr>
            <a:xfrm>
              <a:off x="2969055" y="3087731"/>
              <a:ext cx="275148"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244203" y="2308551"/>
              <a:ext cx="1071904" cy="155835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800" b="1" dirty="0"/>
                <a:t>Register File</a:t>
              </a:r>
            </a:p>
          </p:txBody>
        </p:sp>
        <p:sp>
          <p:nvSpPr>
            <p:cNvPr id="22" name="Rectangle 21"/>
            <p:cNvSpPr/>
            <p:nvPr/>
          </p:nvSpPr>
          <p:spPr>
            <a:xfrm>
              <a:off x="6654732" y="3619500"/>
              <a:ext cx="1071688" cy="723591"/>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a:t>D-cache</a:t>
              </a:r>
            </a:p>
          </p:txBody>
        </p:sp>
        <p:sp>
          <p:nvSpPr>
            <p:cNvPr id="23" name="Rectangle 22"/>
            <p:cNvSpPr/>
            <p:nvPr/>
          </p:nvSpPr>
          <p:spPr>
            <a:xfrm>
              <a:off x="7980352" y="1866900"/>
              <a:ext cx="249248" cy="24416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cxnSp>
          <p:nvCxnSpPr>
            <p:cNvPr id="24" name="Straight Arrow Connector 23"/>
            <p:cNvCxnSpPr>
              <a:cxnSpLocks/>
              <a:stCxn id="29" idx="3"/>
            </p:cNvCxnSpPr>
            <p:nvPr/>
          </p:nvCxnSpPr>
          <p:spPr>
            <a:xfrm>
              <a:off x="7726420" y="3981296"/>
              <a:ext cx="253932"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Flowchart: Manual Operation 5"/>
            <p:cNvSpPr/>
            <p:nvPr/>
          </p:nvSpPr>
          <p:spPr>
            <a:xfrm rot="16200000">
              <a:off x="4867844" y="2266920"/>
              <a:ext cx="1349187" cy="59882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45 h 10045"/>
                <a:gd name="connsiteX1" fmla="*/ 4870 w 10000"/>
                <a:gd name="connsiteY1" fmla="*/ 0 h 10045"/>
                <a:gd name="connsiteX2" fmla="*/ 10000 w 10000"/>
                <a:gd name="connsiteY2" fmla="*/ 45 h 10045"/>
                <a:gd name="connsiteX3" fmla="*/ 8000 w 10000"/>
                <a:gd name="connsiteY3" fmla="*/ 10045 h 10045"/>
                <a:gd name="connsiteX4" fmla="*/ 2000 w 10000"/>
                <a:gd name="connsiteY4" fmla="*/ 10045 h 10045"/>
                <a:gd name="connsiteX5" fmla="*/ 0 w 10000"/>
                <a:gd name="connsiteY5" fmla="*/ 45 h 10045"/>
                <a:gd name="connsiteX0" fmla="*/ 0 w 10000"/>
                <a:gd name="connsiteY0" fmla="*/ 0 h 10000"/>
                <a:gd name="connsiteX1" fmla="*/ 4870 w 10000"/>
                <a:gd name="connsiteY1" fmla="*/ 48 h 10000"/>
                <a:gd name="connsiteX2" fmla="*/ 10000 w 10000"/>
                <a:gd name="connsiteY2" fmla="*/ 0 h 10000"/>
                <a:gd name="connsiteX3" fmla="*/ 8000 w 10000"/>
                <a:gd name="connsiteY3" fmla="*/ 10000 h 10000"/>
                <a:gd name="connsiteX4" fmla="*/ 2000 w 10000"/>
                <a:gd name="connsiteY4" fmla="*/ 10000 h 10000"/>
                <a:gd name="connsiteX5" fmla="*/ 0 w 10000"/>
                <a:gd name="connsiteY5" fmla="*/ 0 h 10000"/>
                <a:gd name="connsiteX0" fmla="*/ 0 w 10000"/>
                <a:gd name="connsiteY0" fmla="*/ 0 h 10000"/>
                <a:gd name="connsiteX1" fmla="*/ 4870 w 10000"/>
                <a:gd name="connsiteY1" fmla="*/ 48 h 10000"/>
                <a:gd name="connsiteX2" fmla="*/ 5365 w 10000"/>
                <a:gd name="connsiteY2" fmla="*/ 1 h 10000"/>
                <a:gd name="connsiteX3" fmla="*/ 10000 w 10000"/>
                <a:gd name="connsiteY3" fmla="*/ 0 h 10000"/>
                <a:gd name="connsiteX4" fmla="*/ 8000 w 10000"/>
                <a:gd name="connsiteY4" fmla="*/ 10000 h 10000"/>
                <a:gd name="connsiteX5" fmla="*/ 2000 w 10000"/>
                <a:gd name="connsiteY5" fmla="*/ 10000 h 10000"/>
                <a:gd name="connsiteX6" fmla="*/ 0 w 10000"/>
                <a:gd name="connsiteY6" fmla="*/ 0 h 10000"/>
                <a:gd name="connsiteX0" fmla="*/ 0 w 10000"/>
                <a:gd name="connsiteY0" fmla="*/ 0 h 10000"/>
                <a:gd name="connsiteX1" fmla="*/ 4310 w 10000"/>
                <a:gd name="connsiteY1" fmla="*/ 1 h 10000"/>
                <a:gd name="connsiteX2" fmla="*/ 4870 w 10000"/>
                <a:gd name="connsiteY2" fmla="*/ 48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 name="connsiteX0" fmla="*/ 0 w 10000"/>
                <a:gd name="connsiteY0" fmla="*/ 0 h 10000"/>
                <a:gd name="connsiteX1" fmla="*/ 4310 w 10000"/>
                <a:gd name="connsiteY1" fmla="*/ 1 h 10000"/>
                <a:gd name="connsiteX2" fmla="*/ 4896 w 10000"/>
                <a:gd name="connsiteY2" fmla="*/ 2594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4310" y="1"/>
                  </a:lnTo>
                  <a:lnTo>
                    <a:pt x="4896" y="2594"/>
                  </a:lnTo>
                  <a:lnTo>
                    <a:pt x="5365" y="1"/>
                  </a:lnTo>
                  <a:lnTo>
                    <a:pt x="10000" y="0"/>
                  </a:lnTo>
                  <a:lnTo>
                    <a:pt x="8000" y="10000"/>
                  </a:lnTo>
                  <a:lnTo>
                    <a:pt x="2000" y="10000"/>
                  </a:lnTo>
                  <a:lnTo>
                    <a:pt x="0" y="0"/>
                  </a:lnTo>
                  <a:close/>
                </a:path>
              </a:pathLst>
            </a:custGeom>
            <a:ln>
              <a:noFill/>
            </a:ln>
          </p:spPr>
          <p:style>
            <a:lnRef idx="2">
              <a:schemeClr val="accent6">
                <a:shade val="50000"/>
              </a:schemeClr>
            </a:lnRef>
            <a:fillRef idx="1">
              <a:schemeClr val="accent6"/>
            </a:fillRef>
            <a:effectRef idx="0">
              <a:schemeClr val="accent6"/>
            </a:effectRef>
            <a:fontRef idx="minor">
              <a:schemeClr val="lt1"/>
            </a:fontRef>
          </p:style>
          <p:txBody>
            <a:bodyPr vert="vert" rtlCol="0" anchor="ctr"/>
            <a:lstStyle/>
            <a:p>
              <a:pPr algn="ctr"/>
              <a:r>
                <a:rPr lang="en-US" sz="2000" b="1" dirty="0">
                  <a:solidFill>
                    <a:schemeClr val="tx1"/>
                  </a:solidFill>
                </a:rPr>
                <a:t>   </a:t>
              </a:r>
            </a:p>
            <a:p>
              <a:pPr algn="ctr"/>
              <a:endParaRPr lang="en-US" sz="2000" b="1" dirty="0">
                <a:solidFill>
                  <a:schemeClr val="tx1"/>
                </a:solidFill>
              </a:endParaRPr>
            </a:p>
            <a:p>
              <a:pPr algn="ctr"/>
              <a:r>
                <a:rPr lang="en-US" sz="2000" b="1" dirty="0">
                  <a:solidFill>
                    <a:schemeClr val="bg1"/>
                  </a:solidFill>
                </a:rPr>
                <a:t>ALU</a:t>
              </a:r>
            </a:p>
          </p:txBody>
        </p:sp>
        <p:cxnSp>
          <p:nvCxnSpPr>
            <p:cNvPr id="26" name="Straight Arrow Connector 25"/>
            <p:cNvCxnSpPr/>
            <p:nvPr/>
          </p:nvCxnSpPr>
          <p:spPr>
            <a:xfrm>
              <a:off x="1632858" y="3191738"/>
              <a:ext cx="356556"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2231572" y="3194953"/>
              <a:ext cx="395376" cy="1"/>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8" name="Flowchart: Manual Operation 5"/>
            <p:cNvSpPr/>
            <p:nvPr/>
          </p:nvSpPr>
          <p:spPr>
            <a:xfrm rot="16200000">
              <a:off x="4858641" y="3700517"/>
              <a:ext cx="1349187" cy="59882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45 h 10045"/>
                <a:gd name="connsiteX1" fmla="*/ 4870 w 10000"/>
                <a:gd name="connsiteY1" fmla="*/ 0 h 10045"/>
                <a:gd name="connsiteX2" fmla="*/ 10000 w 10000"/>
                <a:gd name="connsiteY2" fmla="*/ 45 h 10045"/>
                <a:gd name="connsiteX3" fmla="*/ 8000 w 10000"/>
                <a:gd name="connsiteY3" fmla="*/ 10045 h 10045"/>
                <a:gd name="connsiteX4" fmla="*/ 2000 w 10000"/>
                <a:gd name="connsiteY4" fmla="*/ 10045 h 10045"/>
                <a:gd name="connsiteX5" fmla="*/ 0 w 10000"/>
                <a:gd name="connsiteY5" fmla="*/ 45 h 10045"/>
                <a:gd name="connsiteX0" fmla="*/ 0 w 10000"/>
                <a:gd name="connsiteY0" fmla="*/ 0 h 10000"/>
                <a:gd name="connsiteX1" fmla="*/ 4870 w 10000"/>
                <a:gd name="connsiteY1" fmla="*/ 48 h 10000"/>
                <a:gd name="connsiteX2" fmla="*/ 10000 w 10000"/>
                <a:gd name="connsiteY2" fmla="*/ 0 h 10000"/>
                <a:gd name="connsiteX3" fmla="*/ 8000 w 10000"/>
                <a:gd name="connsiteY3" fmla="*/ 10000 h 10000"/>
                <a:gd name="connsiteX4" fmla="*/ 2000 w 10000"/>
                <a:gd name="connsiteY4" fmla="*/ 10000 h 10000"/>
                <a:gd name="connsiteX5" fmla="*/ 0 w 10000"/>
                <a:gd name="connsiteY5" fmla="*/ 0 h 10000"/>
                <a:gd name="connsiteX0" fmla="*/ 0 w 10000"/>
                <a:gd name="connsiteY0" fmla="*/ 0 h 10000"/>
                <a:gd name="connsiteX1" fmla="*/ 4870 w 10000"/>
                <a:gd name="connsiteY1" fmla="*/ 48 h 10000"/>
                <a:gd name="connsiteX2" fmla="*/ 5365 w 10000"/>
                <a:gd name="connsiteY2" fmla="*/ 1 h 10000"/>
                <a:gd name="connsiteX3" fmla="*/ 10000 w 10000"/>
                <a:gd name="connsiteY3" fmla="*/ 0 h 10000"/>
                <a:gd name="connsiteX4" fmla="*/ 8000 w 10000"/>
                <a:gd name="connsiteY4" fmla="*/ 10000 h 10000"/>
                <a:gd name="connsiteX5" fmla="*/ 2000 w 10000"/>
                <a:gd name="connsiteY5" fmla="*/ 10000 h 10000"/>
                <a:gd name="connsiteX6" fmla="*/ 0 w 10000"/>
                <a:gd name="connsiteY6" fmla="*/ 0 h 10000"/>
                <a:gd name="connsiteX0" fmla="*/ 0 w 10000"/>
                <a:gd name="connsiteY0" fmla="*/ 0 h 10000"/>
                <a:gd name="connsiteX1" fmla="*/ 4310 w 10000"/>
                <a:gd name="connsiteY1" fmla="*/ 1 h 10000"/>
                <a:gd name="connsiteX2" fmla="*/ 4870 w 10000"/>
                <a:gd name="connsiteY2" fmla="*/ 48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 name="connsiteX0" fmla="*/ 0 w 10000"/>
                <a:gd name="connsiteY0" fmla="*/ 0 h 10000"/>
                <a:gd name="connsiteX1" fmla="*/ 4310 w 10000"/>
                <a:gd name="connsiteY1" fmla="*/ 1 h 10000"/>
                <a:gd name="connsiteX2" fmla="*/ 4896 w 10000"/>
                <a:gd name="connsiteY2" fmla="*/ 2594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4310" y="1"/>
                  </a:lnTo>
                  <a:lnTo>
                    <a:pt x="4896" y="2594"/>
                  </a:lnTo>
                  <a:lnTo>
                    <a:pt x="5365" y="1"/>
                  </a:lnTo>
                  <a:lnTo>
                    <a:pt x="10000" y="0"/>
                  </a:lnTo>
                  <a:lnTo>
                    <a:pt x="8000" y="10000"/>
                  </a:lnTo>
                  <a:lnTo>
                    <a:pt x="2000" y="10000"/>
                  </a:lnTo>
                  <a:lnTo>
                    <a:pt x="0" y="0"/>
                  </a:lnTo>
                  <a:close/>
                </a:path>
              </a:pathLst>
            </a:custGeom>
            <a:ln>
              <a:noFill/>
            </a:ln>
          </p:spPr>
          <p:style>
            <a:lnRef idx="2">
              <a:schemeClr val="accent6">
                <a:shade val="50000"/>
              </a:schemeClr>
            </a:lnRef>
            <a:fillRef idx="1">
              <a:schemeClr val="accent6"/>
            </a:fillRef>
            <a:effectRef idx="0">
              <a:schemeClr val="accent6"/>
            </a:effectRef>
            <a:fontRef idx="minor">
              <a:schemeClr val="lt1"/>
            </a:fontRef>
          </p:style>
          <p:txBody>
            <a:bodyPr vert="vert" rtlCol="0" anchor="ctr"/>
            <a:lstStyle/>
            <a:p>
              <a:pPr algn="ctr"/>
              <a:r>
                <a:rPr lang="en-US" sz="2000" b="1" dirty="0">
                  <a:solidFill>
                    <a:schemeClr val="tx1"/>
                  </a:solidFill>
                </a:rPr>
                <a:t>   </a:t>
              </a:r>
            </a:p>
            <a:p>
              <a:pPr algn="ctr"/>
              <a:endParaRPr lang="en-US" sz="2000" b="1" dirty="0">
                <a:solidFill>
                  <a:schemeClr val="tx1"/>
                </a:solidFill>
              </a:endParaRPr>
            </a:p>
            <a:p>
              <a:pPr algn="ctr"/>
              <a:r>
                <a:rPr lang="en-US" sz="2000" b="1" dirty="0">
                  <a:solidFill>
                    <a:schemeClr val="bg1"/>
                  </a:solidFill>
                </a:rPr>
                <a:t>ALU</a:t>
              </a:r>
            </a:p>
          </p:txBody>
        </p:sp>
        <p:cxnSp>
          <p:nvCxnSpPr>
            <p:cNvPr id="29" name="Straight Arrow Connector 28"/>
            <p:cNvCxnSpPr>
              <a:cxnSpLocks/>
            </p:cNvCxnSpPr>
            <p:nvPr/>
          </p:nvCxnSpPr>
          <p:spPr>
            <a:xfrm>
              <a:off x="5820269" y="4000499"/>
              <a:ext cx="275731" cy="1"/>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316981" y="3771900"/>
              <a:ext cx="407419" cy="1"/>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1" name="Group 30"/>
          <p:cNvGrpSpPr/>
          <p:nvPr/>
        </p:nvGrpSpPr>
        <p:grpSpPr>
          <a:xfrm>
            <a:off x="3352800" y="1562100"/>
            <a:ext cx="5638800" cy="1678827"/>
            <a:chOff x="3124200" y="1562100"/>
            <a:chExt cx="5638800" cy="1678827"/>
          </a:xfrm>
        </p:grpSpPr>
        <p:sp>
          <p:nvSpPr>
            <p:cNvPr id="32" name="Rectangle 31"/>
            <p:cNvSpPr/>
            <p:nvPr/>
          </p:nvSpPr>
          <p:spPr>
            <a:xfrm>
              <a:off x="3124200" y="1562100"/>
              <a:ext cx="5638800" cy="167882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3206907" y="1631983"/>
              <a:ext cx="1071688" cy="646331"/>
            </a:xfrm>
            <a:prstGeom prst="rect">
              <a:avLst/>
            </a:prstGeom>
            <a:noFill/>
          </p:spPr>
          <p:txBody>
            <a:bodyPr wrap="square" rtlCol="0">
              <a:spAutoFit/>
            </a:bodyPr>
            <a:lstStyle/>
            <a:p>
              <a:pPr algn="ctr"/>
              <a:r>
                <a:rPr lang="en-US" sz="1800" b="1" dirty="0"/>
                <a:t>ALU Path</a:t>
              </a:r>
            </a:p>
          </p:txBody>
        </p:sp>
      </p:grpSp>
      <p:grpSp>
        <p:nvGrpSpPr>
          <p:cNvPr id="34" name="Group 33"/>
          <p:cNvGrpSpPr/>
          <p:nvPr/>
        </p:nvGrpSpPr>
        <p:grpSpPr>
          <a:xfrm>
            <a:off x="3352800" y="3238500"/>
            <a:ext cx="5638800" cy="1582279"/>
            <a:chOff x="3124200" y="3238500"/>
            <a:chExt cx="5638800" cy="1582279"/>
          </a:xfrm>
        </p:grpSpPr>
        <p:sp>
          <p:nvSpPr>
            <p:cNvPr id="35" name="Rectangle 34"/>
            <p:cNvSpPr/>
            <p:nvPr/>
          </p:nvSpPr>
          <p:spPr>
            <a:xfrm>
              <a:off x="3124200" y="3238500"/>
              <a:ext cx="5638800" cy="158227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3244418" y="4028138"/>
              <a:ext cx="1225175" cy="646331"/>
            </a:xfrm>
            <a:prstGeom prst="rect">
              <a:avLst/>
            </a:prstGeom>
            <a:noFill/>
          </p:spPr>
          <p:txBody>
            <a:bodyPr wrap="square" rtlCol="0">
              <a:spAutoFit/>
            </a:bodyPr>
            <a:lstStyle/>
            <a:p>
              <a:pPr algn="ctr"/>
              <a:r>
                <a:rPr lang="en-US" sz="1800" b="1" dirty="0"/>
                <a:t>Memory Path</a:t>
              </a:r>
            </a:p>
          </p:txBody>
        </p:sp>
      </p:grpSp>
      <p:sp>
        <p:nvSpPr>
          <p:cNvPr id="37" name="TextBox 36"/>
          <p:cNvSpPr txBox="1"/>
          <p:nvPr/>
        </p:nvSpPr>
        <p:spPr>
          <a:xfrm>
            <a:off x="37006" y="1401162"/>
            <a:ext cx="2245948" cy="1107996"/>
          </a:xfrm>
          <a:prstGeom prst="rect">
            <a:avLst/>
          </a:prstGeom>
          <a:noFill/>
        </p:spPr>
        <p:txBody>
          <a:bodyPr wrap="square" rtlCol="0">
            <a:spAutoFit/>
          </a:bodyPr>
          <a:lstStyle/>
          <a:p>
            <a:pPr algn="ctr"/>
            <a:r>
              <a:rPr lang="en-US" sz="2200"/>
              <a:t>fetch </a:t>
            </a:r>
            <a:r>
              <a:rPr lang="en-US" sz="2200" b="1"/>
              <a:t>multiple </a:t>
            </a:r>
            <a:r>
              <a:rPr lang="en-US" sz="2200" b="1" dirty="0"/>
              <a:t>instructions at once</a:t>
            </a:r>
          </a:p>
        </p:txBody>
      </p:sp>
      <p:sp>
        <p:nvSpPr>
          <p:cNvPr id="38" name="TextBox 37"/>
          <p:cNvSpPr txBox="1"/>
          <p:nvPr/>
        </p:nvSpPr>
        <p:spPr>
          <a:xfrm>
            <a:off x="6499909" y="1972539"/>
            <a:ext cx="1726013" cy="1107996"/>
          </a:xfrm>
          <a:prstGeom prst="rect">
            <a:avLst/>
          </a:prstGeom>
          <a:noFill/>
        </p:spPr>
        <p:txBody>
          <a:bodyPr wrap="square" rtlCol="0">
            <a:spAutoFit/>
          </a:bodyPr>
          <a:lstStyle/>
          <a:p>
            <a:pPr algn="ctr"/>
            <a:r>
              <a:rPr lang="en-US" sz="2200" dirty="0"/>
              <a:t>an add </a:t>
            </a:r>
            <a:r>
              <a:rPr lang="en-US" sz="2200"/>
              <a:t>would go here</a:t>
            </a:r>
            <a:endParaRPr lang="en-US" sz="2200" b="1" dirty="0"/>
          </a:p>
        </p:txBody>
      </p:sp>
      <p:sp>
        <p:nvSpPr>
          <p:cNvPr id="40" name="TextBox 39"/>
          <p:cNvSpPr txBox="1"/>
          <p:nvPr/>
        </p:nvSpPr>
        <p:spPr>
          <a:xfrm>
            <a:off x="6504736" y="4417549"/>
            <a:ext cx="1726013" cy="1107996"/>
          </a:xfrm>
          <a:prstGeom prst="rect">
            <a:avLst/>
          </a:prstGeom>
          <a:noFill/>
        </p:spPr>
        <p:txBody>
          <a:bodyPr wrap="square" rtlCol="0">
            <a:spAutoFit/>
          </a:bodyPr>
          <a:lstStyle/>
          <a:p>
            <a:pPr algn="ctr"/>
            <a:r>
              <a:rPr lang="en-US" sz="2200" dirty="0"/>
              <a:t>a load would go here</a:t>
            </a:r>
            <a:endParaRPr lang="en-US" sz="2200" b="1" dirty="0"/>
          </a:p>
        </p:txBody>
      </p:sp>
    </p:spTree>
    <p:extLst>
      <p:ext uri="{BB962C8B-B14F-4D97-AF65-F5344CB8AC3E}">
        <p14:creationId xmlns:p14="http://schemas.microsoft.com/office/powerpoint/2010/main" val="10417629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65A3-5E85-7348-BDAA-08D724918F07}"/>
              </a:ext>
            </a:extLst>
          </p:cNvPr>
          <p:cNvSpPr>
            <a:spLocks noGrp="1"/>
          </p:cNvSpPr>
          <p:nvPr>
            <p:ph type="title"/>
          </p:nvPr>
        </p:nvSpPr>
        <p:spPr/>
        <p:txBody>
          <a:bodyPr/>
          <a:lstStyle/>
          <a:p>
            <a:r>
              <a:rPr lang="en-US" dirty="0"/>
              <a:t>Class announcements</a:t>
            </a:r>
          </a:p>
        </p:txBody>
      </p:sp>
      <p:sp>
        <p:nvSpPr>
          <p:cNvPr id="3" name="Content Placeholder 2">
            <a:extLst>
              <a:ext uri="{FF2B5EF4-FFF2-40B4-BE49-F238E27FC236}">
                <a16:creationId xmlns:a16="http://schemas.microsoft.com/office/drawing/2014/main" id="{F2FF0871-67BA-4C4C-8A76-7CCBC3249A48}"/>
              </a:ext>
            </a:extLst>
          </p:cNvPr>
          <p:cNvSpPr>
            <a:spLocks noGrp="1"/>
          </p:cNvSpPr>
          <p:nvPr>
            <p:ph idx="1"/>
          </p:nvPr>
        </p:nvSpPr>
        <p:spPr/>
        <p:txBody>
          <a:bodyPr/>
          <a:lstStyle/>
          <a:p>
            <a:r>
              <a:rPr lang="en-US" dirty="0"/>
              <a:t>let’s get through this real quick so we can do the review</a:t>
            </a:r>
          </a:p>
          <a:p>
            <a:r>
              <a:rPr lang="en-US" dirty="0"/>
              <a:t>the stuff today might only be a few vocab words on the exam but it’s INTERESTING and GOOD TO KNOW so I’m telling you about it</a:t>
            </a:r>
          </a:p>
        </p:txBody>
      </p:sp>
      <p:sp>
        <p:nvSpPr>
          <p:cNvPr id="4" name="Footer Placeholder 3">
            <a:extLst>
              <a:ext uri="{FF2B5EF4-FFF2-40B4-BE49-F238E27FC236}">
                <a16:creationId xmlns:a16="http://schemas.microsoft.com/office/drawing/2014/main" id="{44D2786F-6D03-4640-8938-C2F71A36ACAA}"/>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E5D337CD-2951-C24C-8B1D-F7C88D9B62C8}"/>
              </a:ext>
            </a:extLst>
          </p:cNvPr>
          <p:cNvSpPr>
            <a:spLocks noGrp="1"/>
          </p:cNvSpPr>
          <p:nvPr>
            <p:ph type="sldNum" sz="quarter" idx="12"/>
          </p:nvPr>
        </p:nvSpPr>
        <p:spPr/>
        <p:txBody>
          <a:bodyPr/>
          <a:lstStyle/>
          <a:p>
            <a:fld id="{3552B95B-556F-44BD-91A5-D80C1B9E2BB3}" type="slidenum">
              <a:rPr lang="en-US" smtClean="0"/>
              <a:pPr/>
              <a:t>2</a:t>
            </a:fld>
            <a:endParaRPr lang="en-US"/>
          </a:p>
        </p:txBody>
      </p:sp>
    </p:spTree>
    <p:extLst>
      <p:ext uri="{BB962C8B-B14F-4D97-AF65-F5344CB8AC3E}">
        <p14:creationId xmlns:p14="http://schemas.microsoft.com/office/powerpoint/2010/main" val="19713097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code</a:t>
            </a:r>
          </a:p>
        </p:txBody>
      </p:sp>
      <p:sp>
        <p:nvSpPr>
          <p:cNvPr id="3" name="Content Placeholder 2"/>
          <p:cNvSpPr>
            <a:spLocks noGrp="1"/>
          </p:cNvSpPr>
          <p:nvPr>
            <p:ph idx="1"/>
          </p:nvPr>
        </p:nvSpPr>
        <p:spPr>
          <a:xfrm>
            <a:off x="152400" y="495301"/>
            <a:ext cx="8991600" cy="838199"/>
          </a:xfrm>
        </p:spPr>
        <p:txBody>
          <a:bodyPr/>
          <a:lstStyle/>
          <a:p>
            <a:r>
              <a:rPr lang="en-US" dirty="0"/>
              <a:t>this superscalar CPU fetches </a:t>
            </a:r>
            <a:r>
              <a:rPr lang="en-US" b="1" dirty="0"/>
              <a:t>two</a:t>
            </a:r>
            <a:r>
              <a:rPr lang="en-US" dirty="0"/>
              <a:t> instructions at once</a:t>
            </a:r>
          </a:p>
          <a:p>
            <a:pPr lvl="1"/>
            <a:r>
              <a:rPr lang="en-US" dirty="0"/>
              <a:t>it might only be able to execute one, but two in the best case</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20</a:t>
            </a:fld>
            <a:endParaRPr lang="en-US"/>
          </a:p>
        </p:txBody>
      </p:sp>
      <p:sp>
        <p:nvSpPr>
          <p:cNvPr id="6" name="AutoShape 4"/>
          <p:cNvSpPr>
            <a:spLocks noChangeArrowheads="1"/>
          </p:cNvSpPr>
          <p:nvPr/>
        </p:nvSpPr>
        <p:spPr bwMode="auto">
          <a:xfrm>
            <a:off x="511629" y="1333500"/>
            <a:ext cx="3429000" cy="3276600"/>
          </a:xfrm>
          <a:prstGeom prst="roundRect">
            <a:avLst>
              <a:gd name="adj" fmla="val 0"/>
            </a:avLst>
          </a:prstGeom>
          <a:noFill/>
          <a:ln w="9525">
            <a:noFill/>
            <a:round/>
            <a:headEnd/>
            <a:tailEnd/>
          </a:ln>
          <a:effectLst/>
        </p:spPr>
        <p:txBody>
          <a:bodyPr lIns="90488" tIns="44450" rIns="90488" bIns="44450"/>
          <a:lstStyle/>
          <a:p>
            <a:pPr marL="342900" indent="-342900" eaLnBrk="0" hangingPunct="0">
              <a:spcBef>
                <a:spcPct val="20000"/>
              </a:spcBef>
            </a:pPr>
            <a:r>
              <a:rPr lang="en-US" sz="2400" b="1" dirty="0" err="1">
                <a:solidFill>
                  <a:srgbClr val="FF0000"/>
                </a:solidFill>
                <a:latin typeface="Consolas" panose="020B0609020204030204" pitchFamily="49" charset="0"/>
                <a:cs typeface="Consolas" panose="020B0609020204030204" pitchFamily="49" charset="0"/>
              </a:rPr>
              <a:t>lw</a:t>
            </a:r>
            <a:r>
              <a:rPr lang="en-US" sz="2400" b="1" dirty="0">
                <a:latin typeface="Consolas" panose="020B0609020204030204" pitchFamily="49" charset="0"/>
                <a:cs typeface="Consolas" panose="020B0609020204030204" pitchFamily="49" charset="0"/>
              </a:rPr>
              <a:t>   t0,  </a:t>
            </a:r>
            <a:r>
              <a:rPr lang="en-US" sz="2400" b="1" dirty="0">
                <a:solidFill>
                  <a:schemeClr val="accent3">
                    <a:lumMod val="75000"/>
                  </a:schemeClr>
                </a:solidFill>
                <a:latin typeface="Consolas" panose="020B0609020204030204" pitchFamily="49" charset="0"/>
                <a:cs typeface="Consolas" panose="020B0609020204030204" pitchFamily="49" charset="0"/>
              </a:rPr>
              <a:t>0</a:t>
            </a:r>
            <a:r>
              <a:rPr lang="en-US" sz="2400" b="1" dirty="0">
                <a:latin typeface="Consolas" panose="020B0609020204030204" pitchFamily="49" charset="0"/>
                <a:cs typeface="Consolas" panose="020B0609020204030204" pitchFamily="49" charset="0"/>
              </a:rPr>
              <a:t>(s1)</a:t>
            </a:r>
          </a:p>
          <a:p>
            <a:pPr marL="342900" indent="-342900" eaLnBrk="0" hangingPunct="0">
              <a:spcBef>
                <a:spcPct val="20000"/>
              </a:spcBef>
            </a:pPr>
            <a:r>
              <a:rPr lang="en-US" sz="2400" b="1" dirty="0" err="1">
                <a:solidFill>
                  <a:srgbClr val="FF0000"/>
                </a:solidFill>
                <a:latin typeface="Consolas" panose="020B0609020204030204" pitchFamily="49" charset="0"/>
                <a:cs typeface="Consolas" panose="020B0609020204030204" pitchFamily="49" charset="0"/>
              </a:rPr>
              <a:t>lw</a:t>
            </a:r>
            <a:r>
              <a:rPr lang="en-US" sz="2400" b="1" dirty="0">
                <a:latin typeface="Consolas" panose="020B0609020204030204" pitchFamily="49" charset="0"/>
                <a:cs typeface="Consolas" panose="020B0609020204030204" pitchFamily="49" charset="0"/>
              </a:rPr>
              <a:t>   t1, </a:t>
            </a:r>
            <a:r>
              <a:rPr lang="en-US" sz="2400" b="1" dirty="0">
                <a:solidFill>
                  <a:schemeClr val="accent3">
                    <a:lumMod val="75000"/>
                  </a:schemeClr>
                </a:solidFill>
                <a:latin typeface="Consolas" panose="020B0609020204030204" pitchFamily="49" charset="0"/>
                <a:cs typeface="Consolas" panose="020B0609020204030204" pitchFamily="49" charset="0"/>
              </a:rPr>
              <a:t>-4</a:t>
            </a:r>
            <a:r>
              <a:rPr lang="en-US" sz="2400" b="1" dirty="0">
                <a:latin typeface="Consolas" panose="020B0609020204030204" pitchFamily="49" charset="0"/>
                <a:cs typeface="Consolas" panose="020B0609020204030204" pitchFamily="49" charset="0"/>
              </a:rPr>
              <a:t>(s1) </a:t>
            </a:r>
          </a:p>
          <a:p>
            <a:pPr marL="342900" indent="-342900" eaLnBrk="0" hangingPunct="0">
              <a:spcBef>
                <a:spcPct val="20000"/>
              </a:spcBef>
            </a:pPr>
            <a:r>
              <a:rPr lang="en-US" sz="2400" b="1" dirty="0">
                <a:solidFill>
                  <a:srgbClr val="FF0000"/>
                </a:solidFill>
                <a:latin typeface="Consolas" panose="020B0609020204030204" pitchFamily="49" charset="0"/>
                <a:cs typeface="Consolas" panose="020B0609020204030204" pitchFamily="49" charset="0"/>
              </a:rPr>
              <a:t>sub </a:t>
            </a:r>
            <a:r>
              <a:rPr lang="en-US" sz="2400" b="1" dirty="0">
                <a:latin typeface="Consolas" panose="020B0609020204030204" pitchFamily="49" charset="0"/>
                <a:cs typeface="Consolas" panose="020B0609020204030204" pitchFamily="49" charset="0"/>
              </a:rPr>
              <a:t> s1, s1, </a:t>
            </a:r>
            <a:r>
              <a:rPr lang="en-US" sz="2400" b="1" dirty="0">
                <a:solidFill>
                  <a:schemeClr val="accent3">
                    <a:lumMod val="75000"/>
                  </a:schemeClr>
                </a:solidFill>
                <a:latin typeface="Consolas" panose="020B0609020204030204" pitchFamily="49" charset="0"/>
                <a:cs typeface="Consolas" panose="020B0609020204030204" pitchFamily="49" charset="0"/>
              </a:rPr>
              <a:t>8</a:t>
            </a:r>
          </a:p>
          <a:p>
            <a:pPr marL="342900" indent="-342900" eaLnBrk="0" hangingPunct="0">
              <a:spcBef>
                <a:spcPct val="20000"/>
              </a:spcBef>
            </a:pPr>
            <a:r>
              <a:rPr lang="en-US" sz="2400" b="1" dirty="0">
                <a:solidFill>
                  <a:srgbClr val="FF0000"/>
                </a:solidFill>
                <a:latin typeface="Consolas" panose="020B0609020204030204" pitchFamily="49" charset="0"/>
                <a:cs typeface="Consolas" panose="020B0609020204030204" pitchFamily="49" charset="0"/>
              </a:rPr>
              <a:t>add</a:t>
            </a:r>
            <a:r>
              <a:rPr lang="en-US" sz="2400" b="1" dirty="0">
                <a:latin typeface="Consolas" panose="020B0609020204030204" pitchFamily="49" charset="0"/>
                <a:cs typeface="Consolas" panose="020B0609020204030204" pitchFamily="49" charset="0"/>
              </a:rPr>
              <a:t>  t0, t0, s2</a:t>
            </a:r>
          </a:p>
          <a:p>
            <a:pPr marL="342900" indent="-342900" eaLnBrk="0" hangingPunct="0">
              <a:spcBef>
                <a:spcPct val="20000"/>
              </a:spcBef>
            </a:pPr>
            <a:r>
              <a:rPr lang="en-US" sz="2400" b="1" dirty="0">
                <a:solidFill>
                  <a:srgbClr val="FF0000"/>
                </a:solidFill>
                <a:latin typeface="Consolas" panose="020B0609020204030204" pitchFamily="49" charset="0"/>
                <a:cs typeface="Consolas" panose="020B0609020204030204" pitchFamily="49" charset="0"/>
              </a:rPr>
              <a:t>add</a:t>
            </a:r>
            <a:r>
              <a:rPr lang="en-US" sz="2400" b="1" dirty="0">
                <a:latin typeface="Consolas" panose="020B0609020204030204" pitchFamily="49" charset="0"/>
                <a:cs typeface="Consolas" panose="020B0609020204030204" pitchFamily="49" charset="0"/>
              </a:rPr>
              <a:t>  t1, t1, s2</a:t>
            </a:r>
          </a:p>
          <a:p>
            <a:pPr marL="342900" indent="-342900" eaLnBrk="0" hangingPunct="0">
              <a:spcBef>
                <a:spcPct val="20000"/>
              </a:spcBef>
            </a:pPr>
            <a:r>
              <a:rPr lang="en-US" sz="2400" b="1" dirty="0" err="1">
                <a:solidFill>
                  <a:srgbClr val="FF0000"/>
                </a:solidFill>
                <a:latin typeface="Consolas" panose="020B0609020204030204" pitchFamily="49" charset="0"/>
                <a:cs typeface="Consolas" panose="020B0609020204030204" pitchFamily="49" charset="0"/>
              </a:rPr>
              <a:t>sw</a:t>
            </a:r>
            <a:r>
              <a:rPr lang="en-US" sz="2400" b="1" dirty="0">
                <a:latin typeface="Consolas" panose="020B0609020204030204" pitchFamily="49" charset="0"/>
                <a:cs typeface="Consolas" panose="020B0609020204030204" pitchFamily="49" charset="0"/>
              </a:rPr>
              <a:t>   t0, </a:t>
            </a:r>
            <a:r>
              <a:rPr lang="en-US" sz="2400" b="1" dirty="0">
                <a:solidFill>
                  <a:schemeClr val="accent3">
                    <a:lumMod val="75000"/>
                  </a:schemeClr>
                </a:solidFill>
                <a:latin typeface="Consolas" panose="020B0609020204030204" pitchFamily="49" charset="0"/>
                <a:cs typeface="Consolas" panose="020B0609020204030204" pitchFamily="49" charset="0"/>
              </a:rPr>
              <a:t>8</a:t>
            </a:r>
            <a:r>
              <a:rPr lang="en-US" sz="2400" b="1" dirty="0">
                <a:latin typeface="Consolas" panose="020B0609020204030204" pitchFamily="49" charset="0"/>
                <a:cs typeface="Consolas" panose="020B0609020204030204" pitchFamily="49" charset="0"/>
              </a:rPr>
              <a:t>(s1)</a:t>
            </a:r>
          </a:p>
          <a:p>
            <a:pPr marL="342900" indent="-342900" eaLnBrk="0" hangingPunct="0">
              <a:spcBef>
                <a:spcPct val="20000"/>
              </a:spcBef>
            </a:pPr>
            <a:r>
              <a:rPr lang="en-US" sz="2400" b="1" dirty="0" err="1">
                <a:solidFill>
                  <a:srgbClr val="FF0000"/>
                </a:solidFill>
                <a:latin typeface="Consolas" panose="020B0609020204030204" pitchFamily="49" charset="0"/>
                <a:cs typeface="Consolas" panose="020B0609020204030204" pitchFamily="49" charset="0"/>
              </a:rPr>
              <a:t>sw</a:t>
            </a:r>
            <a:r>
              <a:rPr lang="en-US" sz="2400" b="1" dirty="0">
                <a:latin typeface="Consolas" panose="020B0609020204030204" pitchFamily="49" charset="0"/>
                <a:cs typeface="Consolas" panose="020B0609020204030204" pitchFamily="49" charset="0"/>
              </a:rPr>
              <a:t>   t1, </a:t>
            </a:r>
            <a:r>
              <a:rPr lang="en-US" sz="2400" b="1" dirty="0">
                <a:solidFill>
                  <a:schemeClr val="accent3">
                    <a:lumMod val="75000"/>
                  </a:schemeClr>
                </a:solidFill>
                <a:latin typeface="Consolas" panose="020B0609020204030204" pitchFamily="49" charset="0"/>
                <a:cs typeface="Consolas" panose="020B0609020204030204" pitchFamily="49" charset="0"/>
              </a:rPr>
              <a:t>4</a:t>
            </a:r>
            <a:r>
              <a:rPr lang="en-US" sz="2400" b="1" dirty="0">
                <a:latin typeface="Consolas" panose="020B0609020204030204" pitchFamily="49" charset="0"/>
                <a:cs typeface="Consolas" panose="020B0609020204030204" pitchFamily="49" charset="0"/>
              </a:rPr>
              <a:t>(s1)		</a:t>
            </a:r>
          </a:p>
        </p:txBody>
      </p:sp>
      <p:graphicFrame>
        <p:nvGraphicFramePr>
          <p:cNvPr id="7" name="Table 6"/>
          <p:cNvGraphicFramePr>
            <a:graphicFrameLocks noGrp="1"/>
          </p:cNvGraphicFramePr>
          <p:nvPr>
            <p:extLst>
              <p:ext uri="{D42A27DB-BD31-4B8C-83A1-F6EECF244321}">
                <p14:modId xmlns:p14="http://schemas.microsoft.com/office/powerpoint/2010/main" val="1427501790"/>
              </p:ext>
            </p:extLst>
          </p:nvPr>
        </p:nvGraphicFramePr>
        <p:xfrm>
          <a:off x="4191000" y="1333500"/>
          <a:ext cx="4365171" cy="252984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1162649171"/>
                    </a:ext>
                  </a:extLst>
                </a:gridCol>
                <a:gridCol w="1621972">
                  <a:extLst>
                    <a:ext uri="{9D8B030D-6E8A-4147-A177-3AD203B41FA5}">
                      <a16:colId xmlns:a16="http://schemas.microsoft.com/office/drawing/2014/main" val="303661080"/>
                    </a:ext>
                  </a:extLst>
                </a:gridCol>
                <a:gridCol w="1752599">
                  <a:extLst>
                    <a:ext uri="{9D8B030D-6E8A-4147-A177-3AD203B41FA5}">
                      <a16:colId xmlns:a16="http://schemas.microsoft.com/office/drawing/2014/main" val="2324499638"/>
                    </a:ext>
                  </a:extLst>
                </a:gridCol>
              </a:tblGrid>
              <a:tr h="370840">
                <a:tc>
                  <a:txBody>
                    <a:bodyPr/>
                    <a:lstStyle/>
                    <a:p>
                      <a:pPr algn="ctr"/>
                      <a:r>
                        <a:rPr lang="en-US" sz="2000" b="1" dirty="0"/>
                        <a:t>Cycle</a:t>
                      </a:r>
                    </a:p>
                  </a:txBody>
                  <a:tcPr/>
                </a:tc>
                <a:tc>
                  <a:txBody>
                    <a:bodyPr/>
                    <a:lstStyle/>
                    <a:p>
                      <a:pPr algn="ctr"/>
                      <a:r>
                        <a:rPr lang="en-US" sz="2000" b="1" dirty="0"/>
                        <a:t>ALU Path</a:t>
                      </a:r>
                    </a:p>
                  </a:txBody>
                  <a:tcPr/>
                </a:tc>
                <a:tc>
                  <a:txBody>
                    <a:bodyPr/>
                    <a:lstStyle/>
                    <a:p>
                      <a:pPr algn="ctr"/>
                      <a:r>
                        <a:rPr lang="en-US" sz="2000" b="1" dirty="0"/>
                        <a:t>Mem Path</a:t>
                      </a:r>
                    </a:p>
                  </a:txBody>
                  <a:tcPr/>
                </a:tc>
                <a:extLst>
                  <a:ext uri="{0D108BD9-81ED-4DB2-BD59-A6C34878D82A}">
                    <a16:rowId xmlns:a16="http://schemas.microsoft.com/office/drawing/2014/main" val="1872191382"/>
                  </a:ext>
                </a:extLst>
              </a:tr>
              <a:tr h="370840">
                <a:tc>
                  <a:txBody>
                    <a:bodyPr/>
                    <a:lstStyle/>
                    <a:p>
                      <a:pPr algn="ctr"/>
                      <a:r>
                        <a:rPr lang="en-US" sz="2200" b="1" dirty="0"/>
                        <a:t>1</a:t>
                      </a:r>
                    </a:p>
                  </a:txBody>
                  <a:tcPr/>
                </a:tc>
                <a:tc>
                  <a:txBody>
                    <a:bodyPr/>
                    <a:lstStyle/>
                    <a:p>
                      <a:pPr algn="ctr"/>
                      <a:endParaRPr lang="en-US" sz="2200" b="1" dirty="0">
                        <a:latin typeface="Consolas" panose="020B0609020204030204" pitchFamily="49" charset="0"/>
                        <a:cs typeface="Consolas" panose="020B0609020204030204" pitchFamily="49" charset="0"/>
                      </a:endParaRPr>
                    </a:p>
                  </a:txBody>
                  <a:tcPr/>
                </a:tc>
                <a:tc>
                  <a:txBody>
                    <a:bodyPr/>
                    <a:lstStyle/>
                    <a:p>
                      <a:pPr algn="ctr"/>
                      <a:r>
                        <a:rPr lang="en-US" sz="2200" b="1" dirty="0" err="1">
                          <a:latin typeface="Consolas" panose="020B0609020204030204" pitchFamily="49" charset="0"/>
                          <a:cs typeface="Consolas" panose="020B0609020204030204" pitchFamily="49" charset="0"/>
                        </a:rPr>
                        <a:t>lw</a:t>
                      </a:r>
                      <a:r>
                        <a:rPr lang="en-US" sz="2200" b="1" dirty="0">
                          <a:latin typeface="Consolas" panose="020B0609020204030204" pitchFamily="49" charset="0"/>
                          <a:cs typeface="Consolas" panose="020B0609020204030204" pitchFamily="49" charset="0"/>
                        </a:rPr>
                        <a:t> t0</a:t>
                      </a:r>
                    </a:p>
                  </a:txBody>
                  <a:tcPr/>
                </a:tc>
                <a:extLst>
                  <a:ext uri="{0D108BD9-81ED-4DB2-BD59-A6C34878D82A}">
                    <a16:rowId xmlns:a16="http://schemas.microsoft.com/office/drawing/2014/main" val="4287753827"/>
                  </a:ext>
                </a:extLst>
              </a:tr>
              <a:tr h="370840">
                <a:tc>
                  <a:txBody>
                    <a:bodyPr/>
                    <a:lstStyle/>
                    <a:p>
                      <a:pPr algn="ctr"/>
                      <a:r>
                        <a:rPr lang="en-US" sz="2200" b="1" dirty="0"/>
                        <a:t>2</a:t>
                      </a:r>
                    </a:p>
                  </a:txBody>
                  <a:tcPr/>
                </a:tc>
                <a:tc>
                  <a:txBody>
                    <a:bodyPr/>
                    <a:lstStyle/>
                    <a:p>
                      <a:pPr algn="ctr"/>
                      <a:r>
                        <a:rPr lang="en-US" sz="2200" b="1" dirty="0">
                          <a:latin typeface="Consolas" panose="020B0609020204030204" pitchFamily="49" charset="0"/>
                          <a:cs typeface="Consolas" panose="020B0609020204030204" pitchFamily="49" charset="0"/>
                        </a:rPr>
                        <a:t>sub s1</a:t>
                      </a:r>
                    </a:p>
                  </a:txBody>
                  <a:tcPr/>
                </a:tc>
                <a:tc>
                  <a:txBody>
                    <a:bodyPr/>
                    <a:lstStyle/>
                    <a:p>
                      <a:pPr algn="ctr"/>
                      <a:r>
                        <a:rPr lang="en-US" sz="2200" b="1" dirty="0" err="1">
                          <a:latin typeface="Consolas" panose="020B0609020204030204" pitchFamily="49" charset="0"/>
                          <a:cs typeface="Consolas" panose="020B0609020204030204" pitchFamily="49" charset="0"/>
                        </a:rPr>
                        <a:t>lw</a:t>
                      </a:r>
                      <a:r>
                        <a:rPr lang="en-US" sz="2200" b="1" dirty="0">
                          <a:latin typeface="Consolas" panose="020B0609020204030204" pitchFamily="49" charset="0"/>
                          <a:cs typeface="Consolas" panose="020B0609020204030204" pitchFamily="49" charset="0"/>
                        </a:rPr>
                        <a:t> t1</a:t>
                      </a:r>
                    </a:p>
                  </a:txBody>
                  <a:tcPr/>
                </a:tc>
                <a:extLst>
                  <a:ext uri="{0D108BD9-81ED-4DB2-BD59-A6C34878D82A}">
                    <a16:rowId xmlns:a16="http://schemas.microsoft.com/office/drawing/2014/main" val="148210963"/>
                  </a:ext>
                </a:extLst>
              </a:tr>
              <a:tr h="370840">
                <a:tc>
                  <a:txBody>
                    <a:bodyPr/>
                    <a:lstStyle/>
                    <a:p>
                      <a:pPr algn="ctr"/>
                      <a:r>
                        <a:rPr lang="en-US" sz="2200" b="1" dirty="0"/>
                        <a:t>3</a:t>
                      </a:r>
                    </a:p>
                  </a:txBody>
                  <a:tcPr/>
                </a:tc>
                <a:tc>
                  <a:txBody>
                    <a:bodyPr/>
                    <a:lstStyle/>
                    <a:p>
                      <a:pPr algn="ctr"/>
                      <a:r>
                        <a:rPr lang="en-US" sz="2200" b="1">
                          <a:latin typeface="Consolas" panose="020B0609020204030204" pitchFamily="49" charset="0"/>
                          <a:cs typeface="Consolas" panose="020B0609020204030204" pitchFamily="49" charset="0"/>
                        </a:rPr>
                        <a:t>add t0</a:t>
                      </a:r>
                    </a:p>
                  </a:txBody>
                  <a:tcPr/>
                </a:tc>
                <a:tc>
                  <a:txBody>
                    <a:bodyPr/>
                    <a:lstStyle/>
                    <a:p>
                      <a:pPr algn="ctr"/>
                      <a:endParaRPr lang="en-US" sz="2200" b="1" dirty="0">
                        <a:latin typeface="Consolas" panose="020B0609020204030204" pitchFamily="49" charset="0"/>
                        <a:cs typeface="Consolas" panose="020B0609020204030204" pitchFamily="49" charset="0"/>
                      </a:endParaRPr>
                    </a:p>
                  </a:txBody>
                  <a:tcPr/>
                </a:tc>
                <a:extLst>
                  <a:ext uri="{0D108BD9-81ED-4DB2-BD59-A6C34878D82A}">
                    <a16:rowId xmlns:a16="http://schemas.microsoft.com/office/drawing/2014/main" val="420540777"/>
                  </a:ext>
                </a:extLst>
              </a:tr>
              <a:tr h="370840">
                <a:tc>
                  <a:txBody>
                    <a:bodyPr/>
                    <a:lstStyle/>
                    <a:p>
                      <a:pPr algn="ctr"/>
                      <a:r>
                        <a:rPr lang="en-US" sz="2200" b="1" dirty="0"/>
                        <a:t>4</a:t>
                      </a:r>
                    </a:p>
                  </a:txBody>
                  <a:tcPr/>
                </a:tc>
                <a:tc>
                  <a:txBody>
                    <a:bodyPr/>
                    <a:lstStyle/>
                    <a:p>
                      <a:pPr algn="ctr"/>
                      <a:r>
                        <a:rPr lang="en-US" sz="2200" b="1" dirty="0">
                          <a:latin typeface="Consolas" panose="020B0609020204030204" pitchFamily="49" charset="0"/>
                          <a:cs typeface="Consolas" panose="020B0609020204030204" pitchFamily="49" charset="0"/>
                        </a:rPr>
                        <a:t>add t1</a:t>
                      </a:r>
                    </a:p>
                  </a:txBody>
                  <a:tcPr/>
                </a:tc>
                <a:tc>
                  <a:txBody>
                    <a:bodyPr/>
                    <a:lstStyle/>
                    <a:p>
                      <a:pPr algn="ctr"/>
                      <a:r>
                        <a:rPr lang="en-US" sz="2200" b="1" dirty="0" err="1">
                          <a:latin typeface="Consolas" panose="020B0609020204030204" pitchFamily="49" charset="0"/>
                          <a:cs typeface="Consolas" panose="020B0609020204030204" pitchFamily="49" charset="0"/>
                        </a:rPr>
                        <a:t>sw</a:t>
                      </a:r>
                      <a:r>
                        <a:rPr lang="en-US" sz="2200" b="1" dirty="0">
                          <a:latin typeface="Consolas" panose="020B0609020204030204" pitchFamily="49" charset="0"/>
                          <a:cs typeface="Consolas" panose="020B0609020204030204" pitchFamily="49" charset="0"/>
                        </a:rPr>
                        <a:t> t0</a:t>
                      </a:r>
                    </a:p>
                  </a:txBody>
                  <a:tcPr/>
                </a:tc>
                <a:extLst>
                  <a:ext uri="{0D108BD9-81ED-4DB2-BD59-A6C34878D82A}">
                    <a16:rowId xmlns:a16="http://schemas.microsoft.com/office/drawing/2014/main" val="3834675027"/>
                  </a:ext>
                </a:extLst>
              </a:tr>
              <a:tr h="370840">
                <a:tc>
                  <a:txBody>
                    <a:bodyPr/>
                    <a:lstStyle/>
                    <a:p>
                      <a:pPr algn="ctr"/>
                      <a:r>
                        <a:rPr lang="en-US" sz="2200" b="1" dirty="0"/>
                        <a:t>5</a:t>
                      </a:r>
                    </a:p>
                  </a:txBody>
                  <a:tcPr/>
                </a:tc>
                <a:tc>
                  <a:txBody>
                    <a:bodyPr/>
                    <a:lstStyle/>
                    <a:p>
                      <a:pPr algn="ctr"/>
                      <a:endParaRPr lang="en-US" sz="2200" b="1">
                        <a:latin typeface="Consolas" panose="020B0609020204030204" pitchFamily="49" charset="0"/>
                        <a:cs typeface="Consolas" panose="020B0609020204030204" pitchFamily="49" charset="0"/>
                      </a:endParaRPr>
                    </a:p>
                  </a:txBody>
                  <a:tcPr/>
                </a:tc>
                <a:tc>
                  <a:txBody>
                    <a:bodyPr/>
                    <a:lstStyle/>
                    <a:p>
                      <a:pPr algn="ctr"/>
                      <a:r>
                        <a:rPr lang="en-US" sz="2200" b="1" dirty="0" err="1">
                          <a:latin typeface="Consolas" panose="020B0609020204030204" pitchFamily="49" charset="0"/>
                          <a:cs typeface="Consolas" panose="020B0609020204030204" pitchFamily="49" charset="0"/>
                        </a:rPr>
                        <a:t>sw</a:t>
                      </a:r>
                      <a:r>
                        <a:rPr lang="en-US" sz="2200" b="1" dirty="0">
                          <a:latin typeface="Consolas" panose="020B0609020204030204" pitchFamily="49" charset="0"/>
                          <a:cs typeface="Consolas" panose="020B0609020204030204" pitchFamily="49" charset="0"/>
                        </a:rPr>
                        <a:t> t1</a:t>
                      </a:r>
                    </a:p>
                  </a:txBody>
                  <a:tcPr/>
                </a:tc>
                <a:extLst>
                  <a:ext uri="{0D108BD9-81ED-4DB2-BD59-A6C34878D82A}">
                    <a16:rowId xmlns:a16="http://schemas.microsoft.com/office/drawing/2014/main" val="3791559890"/>
                  </a:ext>
                </a:extLst>
              </a:tr>
            </a:tbl>
          </a:graphicData>
        </a:graphic>
      </p:graphicFrame>
      <p:sp>
        <p:nvSpPr>
          <p:cNvPr id="8" name="TextBox 7"/>
          <p:cNvSpPr txBox="1"/>
          <p:nvPr/>
        </p:nvSpPr>
        <p:spPr>
          <a:xfrm>
            <a:off x="3202951" y="3884592"/>
            <a:ext cx="2193813" cy="954107"/>
          </a:xfrm>
          <a:prstGeom prst="rect">
            <a:avLst/>
          </a:prstGeom>
          <a:solidFill>
            <a:schemeClr val="bg1"/>
          </a:solidFill>
        </p:spPr>
        <p:txBody>
          <a:bodyPr wrap="square" rtlCol="0" anchor="ctr">
            <a:spAutoFit/>
          </a:bodyPr>
          <a:lstStyle/>
          <a:p>
            <a:pPr algn="ctr"/>
            <a:r>
              <a:rPr lang="en-US" sz="2800" b="1" dirty="0"/>
              <a:t>CPI = 5 ÷ 7</a:t>
            </a:r>
          </a:p>
          <a:p>
            <a:pPr algn="ctr"/>
            <a:r>
              <a:rPr lang="en-US" sz="2800" b="1" dirty="0"/>
              <a:t>= 0.71??</a:t>
            </a:r>
          </a:p>
        </p:txBody>
      </p:sp>
      <p:sp>
        <p:nvSpPr>
          <p:cNvPr id="9" name="TextBox 8"/>
          <p:cNvSpPr txBox="1"/>
          <p:nvPr/>
        </p:nvSpPr>
        <p:spPr>
          <a:xfrm>
            <a:off x="5715000" y="3884592"/>
            <a:ext cx="2193813" cy="954107"/>
          </a:xfrm>
          <a:prstGeom prst="rect">
            <a:avLst/>
          </a:prstGeom>
          <a:solidFill>
            <a:schemeClr val="bg1"/>
          </a:solidFill>
        </p:spPr>
        <p:txBody>
          <a:bodyPr wrap="square" rtlCol="0" anchor="ctr">
            <a:spAutoFit/>
          </a:bodyPr>
          <a:lstStyle/>
          <a:p>
            <a:pPr algn="ctr"/>
            <a:r>
              <a:rPr lang="en-US" sz="2800" b="1" dirty="0"/>
              <a:t>IPC = 7 ÷ 5 = 1.4!</a:t>
            </a:r>
          </a:p>
        </p:txBody>
      </p:sp>
      <p:sp>
        <p:nvSpPr>
          <p:cNvPr id="10" name="TextBox 9">
            <a:extLst>
              <a:ext uri="{FF2B5EF4-FFF2-40B4-BE49-F238E27FC236}">
                <a16:creationId xmlns:a16="http://schemas.microsoft.com/office/drawing/2014/main" id="{8114FFEE-FD2B-114B-9A18-39DA08C7EC94}"/>
              </a:ext>
            </a:extLst>
          </p:cNvPr>
          <p:cNvSpPr txBox="1"/>
          <p:nvPr/>
        </p:nvSpPr>
        <p:spPr>
          <a:xfrm>
            <a:off x="5257800" y="4838699"/>
            <a:ext cx="3479973" cy="769441"/>
          </a:xfrm>
          <a:prstGeom prst="rect">
            <a:avLst/>
          </a:prstGeom>
          <a:noFill/>
        </p:spPr>
        <p:txBody>
          <a:bodyPr wrap="square" rtlCol="0">
            <a:spAutoFit/>
          </a:bodyPr>
          <a:lstStyle/>
          <a:p>
            <a:pPr algn="ctr"/>
            <a:r>
              <a:rPr lang="en-US" sz="2200" dirty="0"/>
              <a:t>since IPC is the reciprocal of CPI, </a:t>
            </a:r>
            <a:r>
              <a:rPr lang="en-US" sz="2200" b="1" i="1" dirty="0"/>
              <a:t>bigger</a:t>
            </a:r>
            <a:r>
              <a:rPr lang="en-US" sz="2200" b="1" dirty="0"/>
              <a:t> is better.</a:t>
            </a:r>
          </a:p>
        </p:txBody>
      </p:sp>
    </p:spTree>
    <p:extLst>
      <p:ext uri="{BB962C8B-B14F-4D97-AF65-F5344CB8AC3E}">
        <p14:creationId xmlns:p14="http://schemas.microsoft.com/office/powerpoint/2010/main" val="8775369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9" grpId="0" animBg="1"/>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Out-of-order CPUs</a:t>
            </a:r>
          </a:p>
        </p:txBody>
      </p:sp>
      <p:sp>
        <p:nvSpPr>
          <p:cNvPr id="3" name="Footer Placeholder 2"/>
          <p:cNvSpPr>
            <a:spLocks noGrp="1"/>
          </p:cNvSpPr>
          <p:nvPr>
            <p:ph type="ftr" sz="quarter" idx="11"/>
          </p:nvPr>
        </p:nvSpPr>
        <p:spPr/>
        <p:txBody>
          <a:bodyPr/>
          <a:lstStyle/>
          <a:p>
            <a:r>
              <a:rPr lang="is-IS"/>
              <a:t>CS447</a:t>
            </a:r>
            <a:endParaRPr lang="en-US" dirty="0"/>
          </a:p>
        </p:txBody>
      </p:sp>
      <p:sp>
        <p:nvSpPr>
          <p:cNvPr id="4" name="Slide Number Placeholder 3"/>
          <p:cNvSpPr>
            <a:spLocks noGrp="1"/>
          </p:cNvSpPr>
          <p:nvPr>
            <p:ph type="sldNum" sz="quarter" idx="12"/>
          </p:nvPr>
        </p:nvSpPr>
        <p:spPr/>
        <p:txBody>
          <a:bodyPr/>
          <a:lstStyle/>
          <a:p>
            <a:fld id="{3552B95B-556F-44BD-91A5-D80C1B9E2BB3}" type="slidenum">
              <a:rPr lang="en-US" smtClean="0"/>
              <a:pPr/>
              <a:t>21</a:t>
            </a:fld>
            <a:endParaRPr lang="en-US"/>
          </a:p>
        </p:txBody>
      </p:sp>
    </p:spTree>
    <p:extLst>
      <p:ext uri="{BB962C8B-B14F-4D97-AF65-F5344CB8AC3E}">
        <p14:creationId xmlns:p14="http://schemas.microsoft.com/office/powerpoint/2010/main" val="79799942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have to go deeper</a:t>
            </a:r>
          </a:p>
        </p:txBody>
      </p:sp>
      <p:sp>
        <p:nvSpPr>
          <p:cNvPr id="3" name="Content Placeholder 2"/>
          <p:cNvSpPr>
            <a:spLocks noGrp="1"/>
          </p:cNvSpPr>
          <p:nvPr>
            <p:ph idx="1"/>
          </p:nvPr>
        </p:nvSpPr>
        <p:spPr>
          <a:xfrm>
            <a:off x="152400" y="495301"/>
            <a:ext cx="8991600" cy="914399"/>
          </a:xfrm>
        </p:spPr>
        <p:txBody>
          <a:bodyPr/>
          <a:lstStyle/>
          <a:p>
            <a:r>
              <a:rPr lang="en-US" dirty="0"/>
              <a:t>instruction streams are inherently </a:t>
            </a:r>
            <a:r>
              <a:rPr lang="en-US" i="1" dirty="0"/>
              <a:t>linear</a:t>
            </a:r>
          </a:p>
          <a:p>
            <a:r>
              <a:rPr lang="en-US" dirty="0"/>
              <a:t>but the computations they describe might not be</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22</a:t>
            </a:fld>
            <a:endParaRPr lang="en-US"/>
          </a:p>
        </p:txBody>
      </p:sp>
      <p:sp>
        <p:nvSpPr>
          <p:cNvPr id="6" name="AutoShape 4"/>
          <p:cNvSpPr>
            <a:spLocks noChangeArrowheads="1"/>
          </p:cNvSpPr>
          <p:nvPr/>
        </p:nvSpPr>
        <p:spPr bwMode="auto">
          <a:xfrm>
            <a:off x="609600" y="1485900"/>
            <a:ext cx="3429000" cy="3276600"/>
          </a:xfrm>
          <a:prstGeom prst="roundRect">
            <a:avLst>
              <a:gd name="adj" fmla="val 0"/>
            </a:avLst>
          </a:prstGeom>
          <a:noFill/>
          <a:ln w="9525">
            <a:noFill/>
            <a:round/>
            <a:headEnd/>
            <a:tailEnd/>
          </a:ln>
          <a:effectLst/>
        </p:spPr>
        <p:txBody>
          <a:bodyPr lIns="90488" tIns="44450" rIns="90488" bIns="44450"/>
          <a:lstStyle/>
          <a:p>
            <a:pPr marL="342900" indent="-342900" eaLnBrk="0" hangingPunct="0">
              <a:spcBef>
                <a:spcPct val="20000"/>
              </a:spcBef>
            </a:pPr>
            <a:r>
              <a:rPr lang="en-US" sz="2400" b="1" dirty="0" err="1">
                <a:solidFill>
                  <a:srgbClr val="FF0000"/>
                </a:solidFill>
                <a:latin typeface="Consolas" panose="020B0609020204030204" pitchFamily="49" charset="0"/>
                <a:cs typeface="Consolas" panose="020B0609020204030204" pitchFamily="49" charset="0"/>
              </a:rPr>
              <a:t>lw</a:t>
            </a:r>
            <a:r>
              <a:rPr lang="en-US" sz="2400" b="1" dirty="0">
                <a:latin typeface="Consolas" panose="020B0609020204030204" pitchFamily="49" charset="0"/>
                <a:cs typeface="Consolas" panose="020B0609020204030204" pitchFamily="49" charset="0"/>
              </a:rPr>
              <a:t>   t0,  </a:t>
            </a:r>
            <a:r>
              <a:rPr lang="en-US" sz="2400" b="1" dirty="0">
                <a:solidFill>
                  <a:schemeClr val="accent3">
                    <a:lumMod val="75000"/>
                  </a:schemeClr>
                </a:solidFill>
                <a:latin typeface="Consolas" panose="020B0609020204030204" pitchFamily="49" charset="0"/>
                <a:cs typeface="Consolas" panose="020B0609020204030204" pitchFamily="49" charset="0"/>
              </a:rPr>
              <a:t>0</a:t>
            </a:r>
            <a:r>
              <a:rPr lang="en-US" sz="2400" b="1" dirty="0">
                <a:latin typeface="Consolas" panose="020B0609020204030204" pitchFamily="49" charset="0"/>
                <a:cs typeface="Consolas" panose="020B0609020204030204" pitchFamily="49" charset="0"/>
              </a:rPr>
              <a:t>(s1)</a:t>
            </a:r>
          </a:p>
          <a:p>
            <a:pPr marL="342900" indent="-342900" eaLnBrk="0" hangingPunct="0">
              <a:spcBef>
                <a:spcPct val="20000"/>
              </a:spcBef>
            </a:pPr>
            <a:r>
              <a:rPr lang="en-US" sz="2400" b="1" dirty="0" err="1">
                <a:solidFill>
                  <a:srgbClr val="FF0000"/>
                </a:solidFill>
                <a:latin typeface="Consolas" panose="020B0609020204030204" pitchFamily="49" charset="0"/>
                <a:cs typeface="Consolas" panose="020B0609020204030204" pitchFamily="49" charset="0"/>
              </a:rPr>
              <a:t>lw</a:t>
            </a:r>
            <a:r>
              <a:rPr lang="en-US" sz="2400" b="1" dirty="0">
                <a:latin typeface="Consolas" panose="020B0609020204030204" pitchFamily="49" charset="0"/>
                <a:cs typeface="Consolas" panose="020B0609020204030204" pitchFamily="49" charset="0"/>
              </a:rPr>
              <a:t>   t1, </a:t>
            </a:r>
            <a:r>
              <a:rPr lang="en-US" sz="2400" b="1" dirty="0">
                <a:solidFill>
                  <a:schemeClr val="accent3">
                    <a:lumMod val="75000"/>
                  </a:schemeClr>
                </a:solidFill>
                <a:latin typeface="Consolas" panose="020B0609020204030204" pitchFamily="49" charset="0"/>
                <a:cs typeface="Consolas" panose="020B0609020204030204" pitchFamily="49" charset="0"/>
              </a:rPr>
              <a:t>-4</a:t>
            </a:r>
            <a:r>
              <a:rPr lang="en-US" sz="2400" b="1" dirty="0">
                <a:latin typeface="Consolas" panose="020B0609020204030204" pitchFamily="49" charset="0"/>
                <a:cs typeface="Consolas" panose="020B0609020204030204" pitchFamily="49" charset="0"/>
              </a:rPr>
              <a:t>(s1) </a:t>
            </a:r>
          </a:p>
          <a:p>
            <a:pPr marL="342900" indent="-342900" eaLnBrk="0" hangingPunct="0">
              <a:spcBef>
                <a:spcPct val="20000"/>
              </a:spcBef>
            </a:pPr>
            <a:r>
              <a:rPr lang="en-US" sz="2400" b="1" dirty="0">
                <a:solidFill>
                  <a:srgbClr val="FF0000"/>
                </a:solidFill>
                <a:latin typeface="Consolas" panose="020B0609020204030204" pitchFamily="49" charset="0"/>
                <a:cs typeface="Consolas" panose="020B0609020204030204" pitchFamily="49" charset="0"/>
              </a:rPr>
              <a:t>sub </a:t>
            </a:r>
            <a:r>
              <a:rPr lang="en-US" sz="2400" b="1" dirty="0">
                <a:latin typeface="Consolas" panose="020B0609020204030204" pitchFamily="49" charset="0"/>
                <a:cs typeface="Consolas" panose="020B0609020204030204" pitchFamily="49" charset="0"/>
              </a:rPr>
              <a:t> s1, s1, </a:t>
            </a:r>
            <a:r>
              <a:rPr lang="en-US" sz="2400" b="1" dirty="0">
                <a:solidFill>
                  <a:schemeClr val="accent3">
                    <a:lumMod val="75000"/>
                  </a:schemeClr>
                </a:solidFill>
                <a:latin typeface="Consolas" panose="020B0609020204030204" pitchFamily="49" charset="0"/>
                <a:cs typeface="Consolas" panose="020B0609020204030204" pitchFamily="49" charset="0"/>
              </a:rPr>
              <a:t>8</a:t>
            </a:r>
          </a:p>
          <a:p>
            <a:pPr marL="342900" indent="-342900" eaLnBrk="0" hangingPunct="0">
              <a:spcBef>
                <a:spcPct val="20000"/>
              </a:spcBef>
            </a:pPr>
            <a:r>
              <a:rPr lang="en-US" sz="2400" b="1" dirty="0">
                <a:solidFill>
                  <a:srgbClr val="FF0000"/>
                </a:solidFill>
                <a:latin typeface="Consolas" panose="020B0609020204030204" pitchFamily="49" charset="0"/>
                <a:cs typeface="Consolas" panose="020B0609020204030204" pitchFamily="49" charset="0"/>
              </a:rPr>
              <a:t>add</a:t>
            </a:r>
            <a:r>
              <a:rPr lang="en-US" sz="2400" b="1" dirty="0">
                <a:latin typeface="Consolas" panose="020B0609020204030204" pitchFamily="49" charset="0"/>
                <a:cs typeface="Consolas" panose="020B0609020204030204" pitchFamily="49" charset="0"/>
              </a:rPr>
              <a:t>  t0, t0, s2</a:t>
            </a:r>
          </a:p>
          <a:p>
            <a:pPr marL="342900" indent="-342900" eaLnBrk="0" hangingPunct="0">
              <a:spcBef>
                <a:spcPct val="20000"/>
              </a:spcBef>
            </a:pPr>
            <a:r>
              <a:rPr lang="en-US" sz="2400" b="1" dirty="0">
                <a:solidFill>
                  <a:srgbClr val="FF0000"/>
                </a:solidFill>
                <a:latin typeface="Consolas" panose="020B0609020204030204" pitchFamily="49" charset="0"/>
                <a:cs typeface="Consolas" panose="020B0609020204030204" pitchFamily="49" charset="0"/>
              </a:rPr>
              <a:t>add</a:t>
            </a:r>
            <a:r>
              <a:rPr lang="en-US" sz="2400" b="1" dirty="0">
                <a:latin typeface="Consolas" panose="020B0609020204030204" pitchFamily="49" charset="0"/>
                <a:cs typeface="Consolas" panose="020B0609020204030204" pitchFamily="49" charset="0"/>
              </a:rPr>
              <a:t>  t1, t1, s2</a:t>
            </a:r>
          </a:p>
          <a:p>
            <a:pPr marL="342900" indent="-342900" eaLnBrk="0" hangingPunct="0">
              <a:spcBef>
                <a:spcPct val="20000"/>
              </a:spcBef>
            </a:pPr>
            <a:r>
              <a:rPr lang="en-US" sz="2400" b="1" dirty="0" err="1">
                <a:solidFill>
                  <a:srgbClr val="FF0000"/>
                </a:solidFill>
                <a:latin typeface="Consolas" panose="020B0609020204030204" pitchFamily="49" charset="0"/>
                <a:cs typeface="Consolas" panose="020B0609020204030204" pitchFamily="49" charset="0"/>
              </a:rPr>
              <a:t>sw</a:t>
            </a:r>
            <a:r>
              <a:rPr lang="en-US" sz="2400" b="1" dirty="0">
                <a:latin typeface="Consolas" panose="020B0609020204030204" pitchFamily="49" charset="0"/>
                <a:cs typeface="Consolas" panose="020B0609020204030204" pitchFamily="49" charset="0"/>
              </a:rPr>
              <a:t>   t0,</a:t>
            </a:r>
            <a:r>
              <a:rPr lang="en-US" sz="2400" b="1" dirty="0">
                <a:solidFill>
                  <a:schemeClr val="accent3">
                    <a:lumMod val="75000"/>
                  </a:schemeClr>
                </a:solidFill>
                <a:latin typeface="Consolas" panose="020B0609020204030204" pitchFamily="49" charset="0"/>
                <a:cs typeface="Consolas" panose="020B0609020204030204" pitchFamily="49" charset="0"/>
              </a:rPr>
              <a:t> 8</a:t>
            </a:r>
            <a:r>
              <a:rPr lang="en-US" sz="2400" b="1" dirty="0">
                <a:latin typeface="Consolas" panose="020B0609020204030204" pitchFamily="49" charset="0"/>
                <a:cs typeface="Consolas" panose="020B0609020204030204" pitchFamily="49" charset="0"/>
              </a:rPr>
              <a:t>(s1)</a:t>
            </a:r>
          </a:p>
          <a:p>
            <a:pPr marL="342900" indent="-342900" eaLnBrk="0" hangingPunct="0">
              <a:spcBef>
                <a:spcPct val="20000"/>
              </a:spcBef>
            </a:pPr>
            <a:r>
              <a:rPr lang="en-US" sz="2400" b="1" dirty="0" err="1">
                <a:solidFill>
                  <a:srgbClr val="FF0000"/>
                </a:solidFill>
                <a:latin typeface="Consolas" panose="020B0609020204030204" pitchFamily="49" charset="0"/>
                <a:cs typeface="Consolas" panose="020B0609020204030204" pitchFamily="49" charset="0"/>
              </a:rPr>
              <a:t>sw</a:t>
            </a:r>
            <a:r>
              <a:rPr lang="en-US" sz="2400" b="1" dirty="0">
                <a:latin typeface="Consolas" panose="020B0609020204030204" pitchFamily="49" charset="0"/>
                <a:cs typeface="Consolas" panose="020B0609020204030204" pitchFamily="49" charset="0"/>
              </a:rPr>
              <a:t>   t1, </a:t>
            </a:r>
            <a:r>
              <a:rPr lang="en-US" sz="2400" b="1" dirty="0">
                <a:solidFill>
                  <a:schemeClr val="accent3">
                    <a:lumMod val="75000"/>
                  </a:schemeClr>
                </a:solidFill>
                <a:latin typeface="Consolas" panose="020B0609020204030204" pitchFamily="49" charset="0"/>
                <a:cs typeface="Consolas" panose="020B0609020204030204" pitchFamily="49" charset="0"/>
              </a:rPr>
              <a:t>4</a:t>
            </a:r>
            <a:r>
              <a:rPr lang="en-US" sz="2400" b="1" dirty="0">
                <a:latin typeface="Consolas" panose="020B0609020204030204" pitchFamily="49" charset="0"/>
                <a:cs typeface="Consolas" panose="020B0609020204030204" pitchFamily="49" charset="0"/>
              </a:rPr>
              <a:t>(s1)		</a:t>
            </a:r>
          </a:p>
        </p:txBody>
      </p:sp>
      <p:grpSp>
        <p:nvGrpSpPr>
          <p:cNvPr id="7" name="Group 6"/>
          <p:cNvGrpSpPr/>
          <p:nvPr/>
        </p:nvGrpSpPr>
        <p:grpSpPr>
          <a:xfrm>
            <a:off x="1419695" y="1445163"/>
            <a:ext cx="567482" cy="2765935"/>
            <a:chOff x="905151" y="1479628"/>
            <a:chExt cx="567482" cy="2765935"/>
          </a:xfrm>
        </p:grpSpPr>
        <p:sp>
          <p:nvSpPr>
            <p:cNvPr id="8" name="Oval 7"/>
            <p:cNvSpPr/>
            <p:nvPr/>
          </p:nvSpPr>
          <p:spPr>
            <a:xfrm>
              <a:off x="931549" y="2778767"/>
              <a:ext cx="541084" cy="541084"/>
            </a:xfrm>
            <a:prstGeom prst="ellipse">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905151" y="1479628"/>
              <a:ext cx="541084" cy="541084"/>
            </a:xfrm>
            <a:prstGeom prst="ellipse">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Connector: Curved 29"/>
            <p:cNvCxnSpPr>
              <a:cxnSpLocks/>
              <a:stCxn id="8" idx="6"/>
              <a:endCxn id="9" idx="6"/>
            </p:cNvCxnSpPr>
            <p:nvPr/>
          </p:nvCxnSpPr>
          <p:spPr>
            <a:xfrm flipH="1" flipV="1">
              <a:off x="1446235" y="1750170"/>
              <a:ext cx="26398" cy="1299139"/>
            </a:xfrm>
            <a:prstGeom prst="curvedConnector3">
              <a:avLst>
                <a:gd name="adj1" fmla="val -865975"/>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905151" y="3704479"/>
              <a:ext cx="541084" cy="541084"/>
            </a:xfrm>
            <a:prstGeom prst="ellipse">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Connector: Curved 29"/>
            <p:cNvCxnSpPr>
              <a:cxnSpLocks/>
              <a:stCxn id="18" idx="6"/>
              <a:endCxn id="8" idx="6"/>
            </p:cNvCxnSpPr>
            <p:nvPr/>
          </p:nvCxnSpPr>
          <p:spPr>
            <a:xfrm flipV="1">
              <a:off x="1446235" y="3049309"/>
              <a:ext cx="26398" cy="925712"/>
            </a:xfrm>
            <a:prstGeom prst="curvedConnector3">
              <a:avLst>
                <a:gd name="adj1" fmla="val 965975"/>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p:nvGrpSpPr>
        <p:grpSpPr>
          <a:xfrm>
            <a:off x="1419695" y="1927240"/>
            <a:ext cx="564113" cy="2706927"/>
            <a:chOff x="-1403878" y="1665636"/>
            <a:chExt cx="564113" cy="2706927"/>
          </a:xfrm>
        </p:grpSpPr>
        <p:sp>
          <p:nvSpPr>
            <p:cNvPr id="26" name="Oval 25"/>
            <p:cNvSpPr/>
            <p:nvPr/>
          </p:nvSpPr>
          <p:spPr>
            <a:xfrm>
              <a:off x="-1380849" y="2905768"/>
              <a:ext cx="541084" cy="541084"/>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1403878" y="1665636"/>
              <a:ext cx="541084" cy="541084"/>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Connector: Curved 29"/>
            <p:cNvCxnSpPr>
              <a:stCxn id="26" idx="2"/>
              <a:endCxn id="27" idx="2"/>
            </p:cNvCxnSpPr>
            <p:nvPr/>
          </p:nvCxnSpPr>
          <p:spPr>
            <a:xfrm rot="10800000">
              <a:off x="-1403877" y="1936178"/>
              <a:ext cx="23029" cy="1240132"/>
            </a:xfrm>
            <a:prstGeom prst="curvedConnector3">
              <a:avLst>
                <a:gd name="adj1" fmla="val 109266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1380849" y="3831479"/>
              <a:ext cx="541084" cy="541084"/>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Connector: Curved 29"/>
            <p:cNvCxnSpPr>
              <a:stCxn id="29" idx="2"/>
              <a:endCxn id="26" idx="2"/>
            </p:cNvCxnSpPr>
            <p:nvPr/>
          </p:nvCxnSpPr>
          <p:spPr>
            <a:xfrm rot="10800000">
              <a:off x="-1380849" y="3176311"/>
              <a:ext cx="12700" cy="925711"/>
            </a:xfrm>
            <a:prstGeom prst="curvedConnector3">
              <a:avLst>
                <a:gd name="adj1" fmla="val 1800000"/>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0" name="Group 39"/>
          <p:cNvGrpSpPr/>
          <p:nvPr/>
        </p:nvGrpSpPr>
        <p:grpSpPr>
          <a:xfrm>
            <a:off x="1446093" y="2341632"/>
            <a:ext cx="1548617" cy="2257935"/>
            <a:chOff x="-1482449" y="2114628"/>
            <a:chExt cx="1548617" cy="2257935"/>
          </a:xfrm>
        </p:grpSpPr>
        <p:sp>
          <p:nvSpPr>
            <p:cNvPr id="41" name="Oval 40"/>
            <p:cNvSpPr/>
            <p:nvPr/>
          </p:nvSpPr>
          <p:spPr>
            <a:xfrm>
              <a:off x="-491850" y="3362967"/>
              <a:ext cx="541084" cy="54108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1482449" y="2114628"/>
              <a:ext cx="541084" cy="54108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Connector: Curved 29"/>
            <p:cNvCxnSpPr>
              <a:endCxn id="42" idx="6"/>
            </p:cNvCxnSpPr>
            <p:nvPr/>
          </p:nvCxnSpPr>
          <p:spPr>
            <a:xfrm rot="16200000" flipV="1">
              <a:off x="-1000676" y="2444481"/>
              <a:ext cx="1029982" cy="911359"/>
            </a:xfrm>
            <a:prstGeom prst="curvedConnector2">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474916" y="3831479"/>
              <a:ext cx="541084" cy="54108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Connector: Curved 29"/>
            <p:cNvCxnSpPr>
              <a:stCxn id="44" idx="6"/>
              <a:endCxn id="42" idx="6"/>
            </p:cNvCxnSpPr>
            <p:nvPr/>
          </p:nvCxnSpPr>
          <p:spPr>
            <a:xfrm flipH="1" flipV="1">
              <a:off x="-941365" y="2385170"/>
              <a:ext cx="1007533" cy="1716851"/>
            </a:xfrm>
            <a:prstGeom prst="curvedConnector3">
              <a:avLst>
                <a:gd name="adj1" fmla="val -22689"/>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54" name="TextBox 53"/>
          <p:cNvSpPr txBox="1"/>
          <p:nvPr/>
        </p:nvSpPr>
        <p:spPr>
          <a:xfrm>
            <a:off x="3649525" y="1409700"/>
            <a:ext cx="3815080" cy="1107996"/>
          </a:xfrm>
          <a:prstGeom prst="rect">
            <a:avLst/>
          </a:prstGeom>
          <a:noFill/>
        </p:spPr>
        <p:txBody>
          <a:bodyPr wrap="square" rtlCol="0">
            <a:spAutoFit/>
          </a:bodyPr>
          <a:lstStyle/>
          <a:p>
            <a:pPr algn="ctr"/>
            <a:r>
              <a:rPr lang="en-US" sz="2200" dirty="0"/>
              <a:t>these data dependencies form sequences that "weave" through the code</a:t>
            </a:r>
            <a:endParaRPr lang="en-US" sz="2200" b="1" dirty="0"/>
          </a:p>
        </p:txBody>
      </p:sp>
      <p:sp>
        <p:nvSpPr>
          <p:cNvPr id="55" name="TextBox 54"/>
          <p:cNvSpPr txBox="1"/>
          <p:nvPr/>
        </p:nvSpPr>
        <p:spPr>
          <a:xfrm>
            <a:off x="4583052" y="2605453"/>
            <a:ext cx="3733800" cy="1446550"/>
          </a:xfrm>
          <a:prstGeom prst="rect">
            <a:avLst/>
          </a:prstGeom>
          <a:noFill/>
        </p:spPr>
        <p:txBody>
          <a:bodyPr wrap="square" rtlCol="0">
            <a:spAutoFit/>
          </a:bodyPr>
          <a:lstStyle/>
          <a:p>
            <a:pPr algn="ctr"/>
            <a:r>
              <a:rPr lang="en-US" sz="2200" dirty="0"/>
              <a:t>we could exploit this fact to </a:t>
            </a:r>
            <a:r>
              <a:rPr lang="en-US" sz="2200" b="1" dirty="0"/>
              <a:t>reorder the instructions to run in a more convenient order</a:t>
            </a:r>
            <a:r>
              <a:rPr lang="mr-IN" sz="2200" b="1" dirty="0"/>
              <a:t>…</a:t>
            </a:r>
            <a:r>
              <a:rPr lang="en-US" sz="2200" b="1" dirty="0"/>
              <a:t> </a:t>
            </a:r>
            <a:r>
              <a:rPr lang="en-US" sz="2200" b="1" i="1" dirty="0"/>
              <a:t>at runtime.</a:t>
            </a:r>
          </a:p>
        </p:txBody>
      </p:sp>
    </p:spTree>
    <p:extLst>
      <p:ext uri="{BB962C8B-B14F-4D97-AF65-F5344CB8AC3E}">
        <p14:creationId xmlns:p14="http://schemas.microsoft.com/office/powerpoint/2010/main" val="5136989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4" grpId="0"/>
      <p:bldP spid="5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p:cNvGraphicFramePr>
            <a:graphicFrameLocks noGrp="1"/>
          </p:cNvGraphicFramePr>
          <p:nvPr>
            <p:extLst>
              <p:ext uri="{D42A27DB-BD31-4B8C-83A1-F6EECF244321}">
                <p14:modId xmlns:p14="http://schemas.microsoft.com/office/powerpoint/2010/main" val="1048982362"/>
              </p:ext>
            </p:extLst>
          </p:nvPr>
        </p:nvGraphicFramePr>
        <p:xfrm>
          <a:off x="2065867" y="940320"/>
          <a:ext cx="7033074" cy="2103120"/>
        </p:xfrm>
        <a:graphic>
          <a:graphicData uri="http://schemas.openxmlformats.org/drawingml/2006/table">
            <a:tbl>
              <a:tblPr firstRow="1" bandRow="1">
                <a:tableStyleId>{5C22544A-7EE6-4342-B048-85BDC9FD1C3A}</a:tableStyleId>
              </a:tblPr>
              <a:tblGrid>
                <a:gridCol w="722908">
                  <a:extLst>
                    <a:ext uri="{9D8B030D-6E8A-4147-A177-3AD203B41FA5}">
                      <a16:colId xmlns:a16="http://schemas.microsoft.com/office/drawing/2014/main" val="1162649171"/>
                    </a:ext>
                  </a:extLst>
                </a:gridCol>
                <a:gridCol w="6310166">
                  <a:extLst>
                    <a:ext uri="{9D8B030D-6E8A-4147-A177-3AD203B41FA5}">
                      <a16:colId xmlns:a16="http://schemas.microsoft.com/office/drawing/2014/main" val="303661080"/>
                    </a:ext>
                  </a:extLst>
                </a:gridCol>
              </a:tblGrid>
              <a:tr h="370840">
                <a:tc>
                  <a:txBody>
                    <a:bodyPr/>
                    <a:lstStyle/>
                    <a:p>
                      <a:pPr algn="ctr"/>
                      <a:r>
                        <a:rPr lang="en-US" sz="2000" b="1" dirty="0" err="1"/>
                        <a:t>Cyc</a:t>
                      </a:r>
                      <a:endParaRPr lang="en-US" sz="2000" b="1" dirty="0"/>
                    </a:p>
                  </a:txBody>
                  <a:tcPr/>
                </a:tc>
                <a:tc>
                  <a:txBody>
                    <a:bodyPr/>
                    <a:lstStyle/>
                    <a:p>
                      <a:pPr algn="ctr"/>
                      <a:endParaRPr lang="en-US" sz="2000" b="1" dirty="0"/>
                    </a:p>
                  </a:txBody>
                  <a:tcPr/>
                </a:tc>
                <a:extLst>
                  <a:ext uri="{0D108BD9-81ED-4DB2-BD59-A6C34878D82A}">
                    <a16:rowId xmlns:a16="http://schemas.microsoft.com/office/drawing/2014/main" val="1872191382"/>
                  </a:ext>
                </a:extLst>
              </a:tr>
              <a:tr h="370840">
                <a:tc>
                  <a:txBody>
                    <a:bodyPr/>
                    <a:lstStyle/>
                    <a:p>
                      <a:pPr algn="ctr"/>
                      <a:r>
                        <a:rPr lang="en-US" sz="2200" b="1" dirty="0"/>
                        <a:t>1</a:t>
                      </a:r>
                    </a:p>
                  </a:txBody>
                  <a:tcPr/>
                </a:tc>
                <a:tc>
                  <a:txBody>
                    <a:bodyPr/>
                    <a:lstStyle/>
                    <a:p>
                      <a:pPr algn="ctr"/>
                      <a:endParaRPr lang="en-US" sz="2200" b="1" dirty="0">
                        <a:latin typeface="Consolas" panose="020B0609020204030204" pitchFamily="49" charset="0"/>
                        <a:cs typeface="Consolas" panose="020B0609020204030204" pitchFamily="49" charset="0"/>
                      </a:endParaRPr>
                    </a:p>
                  </a:txBody>
                  <a:tcPr/>
                </a:tc>
                <a:extLst>
                  <a:ext uri="{0D108BD9-81ED-4DB2-BD59-A6C34878D82A}">
                    <a16:rowId xmlns:a16="http://schemas.microsoft.com/office/drawing/2014/main" val="4287753827"/>
                  </a:ext>
                </a:extLst>
              </a:tr>
              <a:tr h="370840">
                <a:tc>
                  <a:txBody>
                    <a:bodyPr/>
                    <a:lstStyle/>
                    <a:p>
                      <a:pPr algn="ctr"/>
                      <a:r>
                        <a:rPr lang="en-US" sz="2200" b="1" dirty="0"/>
                        <a:t>2</a:t>
                      </a:r>
                    </a:p>
                  </a:txBody>
                  <a:tcPr/>
                </a:tc>
                <a:tc>
                  <a:txBody>
                    <a:bodyPr/>
                    <a:lstStyle/>
                    <a:p>
                      <a:pPr algn="ctr"/>
                      <a:endParaRPr lang="en-US" sz="2200" b="1" dirty="0">
                        <a:latin typeface="Consolas" panose="020B0609020204030204" pitchFamily="49" charset="0"/>
                        <a:cs typeface="Consolas" panose="020B0609020204030204" pitchFamily="49" charset="0"/>
                      </a:endParaRPr>
                    </a:p>
                  </a:txBody>
                  <a:tcPr/>
                </a:tc>
                <a:extLst>
                  <a:ext uri="{0D108BD9-81ED-4DB2-BD59-A6C34878D82A}">
                    <a16:rowId xmlns:a16="http://schemas.microsoft.com/office/drawing/2014/main" val="148210963"/>
                  </a:ext>
                </a:extLst>
              </a:tr>
              <a:tr h="370840">
                <a:tc>
                  <a:txBody>
                    <a:bodyPr/>
                    <a:lstStyle/>
                    <a:p>
                      <a:pPr algn="ctr"/>
                      <a:r>
                        <a:rPr lang="en-US" sz="2200" b="1" dirty="0"/>
                        <a:t>3</a:t>
                      </a:r>
                    </a:p>
                  </a:txBody>
                  <a:tcPr/>
                </a:tc>
                <a:tc>
                  <a:txBody>
                    <a:bodyPr/>
                    <a:lstStyle/>
                    <a:p>
                      <a:pPr algn="ctr"/>
                      <a:endParaRPr lang="en-US" sz="2200" b="1" dirty="0">
                        <a:latin typeface="Consolas" panose="020B0609020204030204" pitchFamily="49" charset="0"/>
                        <a:cs typeface="Consolas" panose="020B0609020204030204" pitchFamily="49" charset="0"/>
                      </a:endParaRPr>
                    </a:p>
                  </a:txBody>
                  <a:tcPr/>
                </a:tc>
                <a:extLst>
                  <a:ext uri="{0D108BD9-81ED-4DB2-BD59-A6C34878D82A}">
                    <a16:rowId xmlns:a16="http://schemas.microsoft.com/office/drawing/2014/main" val="420540777"/>
                  </a:ext>
                </a:extLst>
              </a:tr>
              <a:tr h="370840">
                <a:tc>
                  <a:txBody>
                    <a:bodyPr/>
                    <a:lstStyle/>
                    <a:p>
                      <a:pPr algn="ctr"/>
                      <a:r>
                        <a:rPr lang="en-US" sz="2200" b="1" dirty="0"/>
                        <a:t>4</a:t>
                      </a:r>
                    </a:p>
                  </a:txBody>
                  <a:tcPr/>
                </a:tc>
                <a:tc>
                  <a:txBody>
                    <a:bodyPr/>
                    <a:lstStyle/>
                    <a:p>
                      <a:pPr algn="ctr"/>
                      <a:endParaRPr lang="en-US" sz="2200" b="1" dirty="0">
                        <a:latin typeface="Consolas" panose="020B0609020204030204" pitchFamily="49" charset="0"/>
                        <a:cs typeface="Consolas" panose="020B0609020204030204" pitchFamily="49" charset="0"/>
                      </a:endParaRPr>
                    </a:p>
                  </a:txBody>
                  <a:tcPr/>
                </a:tc>
                <a:extLst>
                  <a:ext uri="{0D108BD9-81ED-4DB2-BD59-A6C34878D82A}">
                    <a16:rowId xmlns:a16="http://schemas.microsoft.com/office/drawing/2014/main" val="3834675027"/>
                  </a:ext>
                </a:extLst>
              </a:tr>
            </a:tbl>
          </a:graphicData>
        </a:graphic>
      </p:graphicFrame>
      <p:sp>
        <p:nvSpPr>
          <p:cNvPr id="2" name="Title 1"/>
          <p:cNvSpPr>
            <a:spLocks noGrp="1"/>
          </p:cNvSpPr>
          <p:nvPr>
            <p:ph type="title"/>
          </p:nvPr>
        </p:nvSpPr>
        <p:spPr/>
        <p:txBody>
          <a:bodyPr/>
          <a:lstStyle/>
          <a:p>
            <a:r>
              <a:rPr lang="en-US" dirty="0"/>
              <a:t>Bringing order to the chaos</a:t>
            </a:r>
            <a:r>
              <a:rPr lang="en-US" sz="2000" dirty="0"/>
              <a:t> (animated)</a:t>
            </a:r>
            <a:endParaRPr lang="en-US" dirty="0"/>
          </a:p>
        </p:txBody>
      </p:sp>
      <p:sp>
        <p:nvSpPr>
          <p:cNvPr id="3" name="Content Placeholder 2"/>
          <p:cNvSpPr>
            <a:spLocks noGrp="1"/>
          </p:cNvSpPr>
          <p:nvPr>
            <p:ph idx="1"/>
          </p:nvPr>
        </p:nvSpPr>
        <p:spPr>
          <a:xfrm>
            <a:off x="152400" y="495302"/>
            <a:ext cx="8991600" cy="457718"/>
          </a:xfrm>
        </p:spPr>
        <p:txBody>
          <a:bodyPr/>
          <a:lstStyle/>
          <a:p>
            <a:r>
              <a:rPr lang="en-US" dirty="0"/>
              <a:t>what if we ran them more like this?</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23</a:t>
            </a:fld>
            <a:endParaRPr lang="en-US"/>
          </a:p>
        </p:txBody>
      </p:sp>
      <p:sp>
        <p:nvSpPr>
          <p:cNvPr id="6" name="AutoShape 4"/>
          <p:cNvSpPr>
            <a:spLocks noChangeArrowheads="1"/>
          </p:cNvSpPr>
          <p:nvPr/>
        </p:nvSpPr>
        <p:spPr bwMode="auto">
          <a:xfrm>
            <a:off x="67734" y="923387"/>
            <a:ext cx="1998133" cy="457200"/>
          </a:xfrm>
          <a:prstGeom prst="roundRect">
            <a:avLst>
              <a:gd name="adj" fmla="val 0"/>
            </a:avLst>
          </a:prstGeom>
          <a:noFill/>
          <a:ln w="9525">
            <a:noFill/>
            <a:round/>
            <a:headEnd/>
            <a:tailEnd/>
          </a:ln>
          <a:effectLst/>
        </p:spPr>
        <p:txBody>
          <a:bodyPr lIns="90488" tIns="44450" rIns="90488" bIns="44450"/>
          <a:lstStyle/>
          <a:p>
            <a:pPr marL="342900" indent="-342900" eaLnBrk="0" hangingPunct="0">
              <a:spcBef>
                <a:spcPct val="20000"/>
              </a:spcBef>
            </a:pPr>
            <a:r>
              <a:rPr lang="en-US" sz="2000" b="1" dirty="0" err="1">
                <a:solidFill>
                  <a:srgbClr val="FF0000"/>
                </a:solidFill>
                <a:latin typeface="Consolas" panose="020B0609020204030204" pitchFamily="49" charset="0"/>
                <a:cs typeface="Consolas" panose="020B0609020204030204" pitchFamily="49" charset="0"/>
              </a:rPr>
              <a:t>lw</a:t>
            </a:r>
            <a:r>
              <a:rPr lang="en-US" sz="2000" b="1" dirty="0">
                <a:latin typeface="Consolas" panose="020B0609020204030204" pitchFamily="49" charset="0"/>
                <a:cs typeface="Consolas" panose="020B0609020204030204" pitchFamily="49" charset="0"/>
              </a:rPr>
              <a:t>  t0,</a:t>
            </a:r>
            <a:r>
              <a:rPr lang="en-US" sz="2000" b="1" dirty="0">
                <a:solidFill>
                  <a:schemeClr val="accent3">
                    <a:lumMod val="75000"/>
                  </a:schemeClr>
                </a:solidFill>
                <a:latin typeface="Consolas" panose="020B0609020204030204" pitchFamily="49" charset="0"/>
                <a:cs typeface="Consolas" panose="020B0609020204030204" pitchFamily="49" charset="0"/>
              </a:rPr>
              <a:t>0</a:t>
            </a:r>
            <a:r>
              <a:rPr lang="en-US" sz="2000" b="1" dirty="0">
                <a:latin typeface="Consolas" panose="020B0609020204030204" pitchFamily="49" charset="0"/>
                <a:cs typeface="Consolas" panose="020B0609020204030204" pitchFamily="49" charset="0"/>
              </a:rPr>
              <a:t>(s1)	</a:t>
            </a:r>
          </a:p>
        </p:txBody>
      </p:sp>
      <p:sp>
        <p:nvSpPr>
          <p:cNvPr id="7" name="AutoShape 4"/>
          <p:cNvSpPr>
            <a:spLocks noChangeArrowheads="1"/>
          </p:cNvSpPr>
          <p:nvPr/>
        </p:nvSpPr>
        <p:spPr bwMode="auto">
          <a:xfrm>
            <a:off x="59267" y="1353423"/>
            <a:ext cx="1998133" cy="457200"/>
          </a:xfrm>
          <a:prstGeom prst="roundRect">
            <a:avLst>
              <a:gd name="adj" fmla="val 0"/>
            </a:avLst>
          </a:prstGeom>
          <a:noFill/>
          <a:ln w="9525">
            <a:noFill/>
            <a:round/>
            <a:headEnd/>
            <a:tailEnd/>
          </a:ln>
          <a:effectLst/>
        </p:spPr>
        <p:txBody>
          <a:bodyPr lIns="90488" tIns="44450" rIns="90488" bIns="44450"/>
          <a:lstStyle/>
          <a:p>
            <a:pPr marL="342900" indent="-342900" eaLnBrk="0" hangingPunct="0">
              <a:spcBef>
                <a:spcPct val="20000"/>
              </a:spcBef>
            </a:pPr>
            <a:r>
              <a:rPr lang="en-US" sz="2000" b="1" dirty="0" err="1">
                <a:solidFill>
                  <a:srgbClr val="FF0000"/>
                </a:solidFill>
                <a:latin typeface="Consolas" panose="020B0609020204030204" pitchFamily="49" charset="0"/>
                <a:cs typeface="Consolas" panose="020B0609020204030204" pitchFamily="49" charset="0"/>
              </a:rPr>
              <a:t>lw</a:t>
            </a:r>
            <a:r>
              <a:rPr lang="en-US" sz="2000" b="1" dirty="0">
                <a:latin typeface="Consolas" panose="020B0609020204030204" pitchFamily="49" charset="0"/>
                <a:cs typeface="Consolas" panose="020B0609020204030204" pitchFamily="49" charset="0"/>
              </a:rPr>
              <a:t>  t1,</a:t>
            </a:r>
            <a:r>
              <a:rPr lang="en-US" sz="2000" b="1" dirty="0">
                <a:solidFill>
                  <a:schemeClr val="accent3">
                    <a:lumMod val="75000"/>
                  </a:schemeClr>
                </a:solidFill>
                <a:latin typeface="Consolas" panose="020B0609020204030204" pitchFamily="49" charset="0"/>
                <a:cs typeface="Consolas" panose="020B0609020204030204" pitchFamily="49" charset="0"/>
              </a:rPr>
              <a:t>-4</a:t>
            </a:r>
            <a:r>
              <a:rPr lang="en-US" sz="2000" b="1" dirty="0">
                <a:latin typeface="Consolas" panose="020B0609020204030204" pitchFamily="49" charset="0"/>
                <a:cs typeface="Consolas" panose="020B0609020204030204" pitchFamily="49" charset="0"/>
              </a:rPr>
              <a:t>(s1) 	</a:t>
            </a:r>
          </a:p>
        </p:txBody>
      </p:sp>
      <p:sp>
        <p:nvSpPr>
          <p:cNvPr id="9" name="AutoShape 4"/>
          <p:cNvSpPr>
            <a:spLocks noChangeArrowheads="1"/>
          </p:cNvSpPr>
          <p:nvPr/>
        </p:nvSpPr>
        <p:spPr bwMode="auto">
          <a:xfrm>
            <a:off x="59267" y="1783459"/>
            <a:ext cx="1998133" cy="457200"/>
          </a:xfrm>
          <a:prstGeom prst="roundRect">
            <a:avLst>
              <a:gd name="adj" fmla="val 0"/>
            </a:avLst>
          </a:prstGeom>
          <a:noFill/>
          <a:ln w="9525">
            <a:noFill/>
            <a:round/>
            <a:headEnd/>
            <a:tailEnd/>
          </a:ln>
          <a:effectLst/>
        </p:spPr>
        <p:txBody>
          <a:bodyPr lIns="90488" tIns="44450" rIns="90488" bIns="44450"/>
          <a:lstStyle/>
          <a:p>
            <a:pPr marL="342900" indent="-342900" eaLnBrk="0" hangingPunct="0">
              <a:spcBef>
                <a:spcPct val="20000"/>
              </a:spcBef>
            </a:pPr>
            <a:r>
              <a:rPr lang="en-US" sz="2000" b="1" dirty="0">
                <a:solidFill>
                  <a:srgbClr val="FF0000"/>
                </a:solidFill>
                <a:latin typeface="Consolas" panose="020B0609020204030204" pitchFamily="49" charset="0"/>
                <a:cs typeface="Consolas" panose="020B0609020204030204" pitchFamily="49" charset="0"/>
              </a:rPr>
              <a:t>sub </a:t>
            </a:r>
            <a:r>
              <a:rPr lang="en-US" sz="2000" b="1" dirty="0">
                <a:latin typeface="Consolas" panose="020B0609020204030204" pitchFamily="49" charset="0"/>
                <a:cs typeface="Consolas" panose="020B0609020204030204" pitchFamily="49" charset="0"/>
              </a:rPr>
              <a:t>s1,s1,</a:t>
            </a:r>
            <a:r>
              <a:rPr lang="en-US" sz="2000" b="1" dirty="0">
                <a:solidFill>
                  <a:schemeClr val="accent3">
                    <a:lumMod val="75000"/>
                  </a:schemeClr>
                </a:solidFill>
                <a:latin typeface="Consolas" panose="020B0609020204030204" pitchFamily="49" charset="0"/>
                <a:cs typeface="Consolas" panose="020B0609020204030204" pitchFamily="49" charset="0"/>
              </a:rPr>
              <a:t>8</a:t>
            </a:r>
          </a:p>
        </p:txBody>
      </p:sp>
      <p:sp>
        <p:nvSpPr>
          <p:cNvPr id="10" name="AutoShape 4"/>
          <p:cNvSpPr>
            <a:spLocks noChangeArrowheads="1"/>
          </p:cNvSpPr>
          <p:nvPr/>
        </p:nvSpPr>
        <p:spPr bwMode="auto">
          <a:xfrm>
            <a:off x="67734" y="2213495"/>
            <a:ext cx="1998133" cy="457200"/>
          </a:xfrm>
          <a:prstGeom prst="roundRect">
            <a:avLst>
              <a:gd name="adj" fmla="val 0"/>
            </a:avLst>
          </a:prstGeom>
          <a:noFill/>
          <a:ln w="9525">
            <a:noFill/>
            <a:round/>
            <a:headEnd/>
            <a:tailEnd/>
          </a:ln>
          <a:effectLst/>
        </p:spPr>
        <p:txBody>
          <a:bodyPr lIns="90488" tIns="44450" rIns="90488" bIns="44450"/>
          <a:lstStyle/>
          <a:p>
            <a:pPr marL="342900" indent="-342900" eaLnBrk="0" hangingPunct="0">
              <a:spcBef>
                <a:spcPct val="20000"/>
              </a:spcBef>
            </a:pPr>
            <a:r>
              <a:rPr lang="en-US" sz="2000" b="1" dirty="0">
                <a:solidFill>
                  <a:srgbClr val="FF0000"/>
                </a:solidFill>
                <a:latin typeface="Consolas" panose="020B0609020204030204" pitchFamily="49" charset="0"/>
                <a:cs typeface="Consolas" panose="020B0609020204030204" pitchFamily="49" charset="0"/>
              </a:rPr>
              <a:t>add</a:t>
            </a:r>
            <a:r>
              <a:rPr lang="en-US" sz="2000" b="1" dirty="0">
                <a:latin typeface="Consolas" panose="020B0609020204030204" pitchFamily="49" charset="0"/>
                <a:cs typeface="Consolas" panose="020B0609020204030204" pitchFamily="49" charset="0"/>
              </a:rPr>
              <a:t> t0,t0,s2</a:t>
            </a:r>
          </a:p>
        </p:txBody>
      </p:sp>
      <p:sp>
        <p:nvSpPr>
          <p:cNvPr id="11" name="AutoShape 4"/>
          <p:cNvSpPr>
            <a:spLocks noChangeArrowheads="1"/>
          </p:cNvSpPr>
          <p:nvPr/>
        </p:nvSpPr>
        <p:spPr bwMode="auto">
          <a:xfrm>
            <a:off x="59267" y="3073567"/>
            <a:ext cx="1998133" cy="457200"/>
          </a:xfrm>
          <a:prstGeom prst="roundRect">
            <a:avLst>
              <a:gd name="adj" fmla="val 0"/>
            </a:avLst>
          </a:prstGeom>
          <a:noFill/>
          <a:ln w="9525">
            <a:noFill/>
            <a:round/>
            <a:headEnd/>
            <a:tailEnd/>
          </a:ln>
          <a:effectLst/>
        </p:spPr>
        <p:txBody>
          <a:bodyPr lIns="90488" tIns="44450" rIns="90488" bIns="44450"/>
          <a:lstStyle/>
          <a:p>
            <a:pPr marL="342900" indent="-342900" eaLnBrk="0" hangingPunct="0">
              <a:spcBef>
                <a:spcPct val="20000"/>
              </a:spcBef>
            </a:pPr>
            <a:r>
              <a:rPr lang="en-US" sz="2000" b="1" dirty="0" err="1">
                <a:solidFill>
                  <a:srgbClr val="FF0000"/>
                </a:solidFill>
                <a:latin typeface="Consolas" panose="020B0609020204030204" pitchFamily="49" charset="0"/>
                <a:cs typeface="Consolas" panose="020B0609020204030204" pitchFamily="49" charset="0"/>
              </a:rPr>
              <a:t>sw</a:t>
            </a:r>
            <a:r>
              <a:rPr lang="en-US" sz="2000" b="1" dirty="0">
                <a:latin typeface="Consolas" panose="020B0609020204030204" pitchFamily="49" charset="0"/>
                <a:cs typeface="Consolas" panose="020B0609020204030204" pitchFamily="49" charset="0"/>
              </a:rPr>
              <a:t>  t0,</a:t>
            </a:r>
            <a:r>
              <a:rPr lang="en-US" sz="2000" b="1" dirty="0">
                <a:solidFill>
                  <a:schemeClr val="accent3">
                    <a:lumMod val="75000"/>
                  </a:schemeClr>
                </a:solidFill>
                <a:latin typeface="Consolas" panose="020B0609020204030204" pitchFamily="49" charset="0"/>
                <a:cs typeface="Consolas" panose="020B0609020204030204" pitchFamily="49" charset="0"/>
              </a:rPr>
              <a:t>8</a:t>
            </a:r>
            <a:r>
              <a:rPr lang="en-US" sz="2000" b="1" dirty="0">
                <a:latin typeface="Consolas" panose="020B0609020204030204" pitchFamily="49" charset="0"/>
                <a:cs typeface="Consolas" panose="020B0609020204030204" pitchFamily="49" charset="0"/>
              </a:rPr>
              <a:t>(s1)</a:t>
            </a:r>
          </a:p>
        </p:txBody>
      </p:sp>
      <p:sp>
        <p:nvSpPr>
          <p:cNvPr id="12" name="AutoShape 4"/>
          <p:cNvSpPr>
            <a:spLocks noChangeArrowheads="1"/>
          </p:cNvSpPr>
          <p:nvPr/>
        </p:nvSpPr>
        <p:spPr bwMode="auto">
          <a:xfrm>
            <a:off x="67734" y="2643531"/>
            <a:ext cx="1998133" cy="457200"/>
          </a:xfrm>
          <a:prstGeom prst="roundRect">
            <a:avLst>
              <a:gd name="adj" fmla="val 0"/>
            </a:avLst>
          </a:prstGeom>
          <a:noFill/>
          <a:ln w="9525">
            <a:noFill/>
            <a:round/>
            <a:headEnd/>
            <a:tailEnd/>
          </a:ln>
          <a:effectLst/>
        </p:spPr>
        <p:txBody>
          <a:bodyPr lIns="90488" tIns="44450" rIns="90488" bIns="44450"/>
          <a:lstStyle/>
          <a:p>
            <a:pPr marL="342900" indent="-342900" eaLnBrk="0" hangingPunct="0">
              <a:spcBef>
                <a:spcPct val="20000"/>
              </a:spcBef>
            </a:pPr>
            <a:r>
              <a:rPr lang="en-US" sz="2000" b="1" dirty="0">
                <a:solidFill>
                  <a:srgbClr val="FF0000"/>
                </a:solidFill>
                <a:latin typeface="Consolas" panose="020B0609020204030204" pitchFamily="49" charset="0"/>
                <a:cs typeface="Consolas" panose="020B0609020204030204" pitchFamily="49" charset="0"/>
              </a:rPr>
              <a:t>add</a:t>
            </a:r>
            <a:r>
              <a:rPr lang="en-US" sz="2000" b="1" dirty="0">
                <a:latin typeface="Consolas" panose="020B0609020204030204" pitchFamily="49" charset="0"/>
                <a:cs typeface="Consolas" panose="020B0609020204030204" pitchFamily="49" charset="0"/>
              </a:rPr>
              <a:t> t1,t1,s2</a:t>
            </a:r>
          </a:p>
        </p:txBody>
      </p:sp>
      <p:sp>
        <p:nvSpPr>
          <p:cNvPr id="13" name="AutoShape 4"/>
          <p:cNvSpPr>
            <a:spLocks noChangeArrowheads="1"/>
          </p:cNvSpPr>
          <p:nvPr/>
        </p:nvSpPr>
        <p:spPr bwMode="auto">
          <a:xfrm>
            <a:off x="59267" y="3503601"/>
            <a:ext cx="1998133" cy="457200"/>
          </a:xfrm>
          <a:prstGeom prst="roundRect">
            <a:avLst>
              <a:gd name="adj" fmla="val 0"/>
            </a:avLst>
          </a:prstGeom>
          <a:noFill/>
          <a:ln w="9525">
            <a:noFill/>
            <a:round/>
            <a:headEnd/>
            <a:tailEnd/>
          </a:ln>
          <a:effectLst/>
        </p:spPr>
        <p:txBody>
          <a:bodyPr lIns="90488" tIns="44450" rIns="90488" bIns="44450"/>
          <a:lstStyle/>
          <a:p>
            <a:pPr marL="342900" indent="-342900" eaLnBrk="0" hangingPunct="0">
              <a:spcBef>
                <a:spcPct val="20000"/>
              </a:spcBef>
            </a:pPr>
            <a:r>
              <a:rPr lang="en-US" sz="2000" b="1" dirty="0" err="1">
                <a:solidFill>
                  <a:srgbClr val="FF0000"/>
                </a:solidFill>
                <a:latin typeface="Consolas" panose="020B0609020204030204" pitchFamily="49" charset="0"/>
                <a:cs typeface="Consolas" panose="020B0609020204030204" pitchFamily="49" charset="0"/>
              </a:rPr>
              <a:t>sw</a:t>
            </a:r>
            <a:r>
              <a:rPr lang="en-US" sz="2000" b="1" dirty="0">
                <a:latin typeface="Consolas" panose="020B0609020204030204" pitchFamily="49" charset="0"/>
                <a:cs typeface="Consolas" panose="020B0609020204030204" pitchFamily="49" charset="0"/>
              </a:rPr>
              <a:t>  t1,</a:t>
            </a:r>
            <a:r>
              <a:rPr lang="en-US" sz="2000" b="1" dirty="0">
                <a:solidFill>
                  <a:schemeClr val="accent3">
                    <a:lumMod val="75000"/>
                  </a:schemeClr>
                </a:solidFill>
                <a:latin typeface="Consolas" panose="020B0609020204030204" pitchFamily="49" charset="0"/>
                <a:cs typeface="Consolas" panose="020B0609020204030204" pitchFamily="49" charset="0"/>
              </a:rPr>
              <a:t>4</a:t>
            </a:r>
            <a:r>
              <a:rPr lang="en-US" sz="2000" b="1" dirty="0">
                <a:latin typeface="Consolas" panose="020B0609020204030204" pitchFamily="49" charset="0"/>
                <a:cs typeface="Consolas" panose="020B0609020204030204" pitchFamily="49" charset="0"/>
              </a:rPr>
              <a:t>(s1)		</a:t>
            </a:r>
          </a:p>
        </p:txBody>
      </p:sp>
      <p:sp>
        <p:nvSpPr>
          <p:cNvPr id="15" name="TextBox 14"/>
          <p:cNvSpPr txBox="1"/>
          <p:nvPr/>
        </p:nvSpPr>
        <p:spPr>
          <a:xfrm>
            <a:off x="3842621" y="1780451"/>
            <a:ext cx="1705916" cy="369332"/>
          </a:xfrm>
          <a:prstGeom prst="rect">
            <a:avLst/>
          </a:prstGeom>
          <a:noFill/>
        </p:spPr>
        <p:txBody>
          <a:bodyPr wrap="none" rtlCol="0">
            <a:spAutoFit/>
          </a:bodyPr>
          <a:lstStyle/>
          <a:p>
            <a:r>
              <a:rPr lang="en-US" sz="1800" i="1" dirty="0"/>
              <a:t>wait </a:t>
            </a:r>
            <a:r>
              <a:rPr lang="en-US" sz="1800" i="1"/>
              <a:t>for loads</a:t>
            </a:r>
            <a:r>
              <a:rPr lang="mr-IN" sz="1800" i="1" dirty="0"/>
              <a:t>…</a:t>
            </a:r>
            <a:endParaRPr lang="en-US" sz="1800" i="1" dirty="0"/>
          </a:p>
        </p:txBody>
      </p:sp>
      <p:sp>
        <p:nvSpPr>
          <p:cNvPr id="16" name="TextBox 15"/>
          <p:cNvSpPr txBox="1"/>
          <p:nvPr/>
        </p:nvSpPr>
        <p:spPr>
          <a:xfrm>
            <a:off x="3581400" y="3423989"/>
            <a:ext cx="2193813" cy="954107"/>
          </a:xfrm>
          <a:prstGeom prst="rect">
            <a:avLst/>
          </a:prstGeom>
          <a:solidFill>
            <a:schemeClr val="bg1"/>
          </a:solidFill>
        </p:spPr>
        <p:txBody>
          <a:bodyPr wrap="square" rtlCol="0" anchor="ctr">
            <a:spAutoFit/>
          </a:bodyPr>
          <a:lstStyle/>
          <a:p>
            <a:pPr algn="ctr"/>
            <a:r>
              <a:rPr lang="en-US" sz="2800" b="1" dirty="0"/>
              <a:t>IPC = 7 ÷ 4 = 1.75!</a:t>
            </a:r>
          </a:p>
        </p:txBody>
      </p:sp>
    </p:spTree>
    <p:extLst>
      <p:ext uri="{BB962C8B-B14F-4D97-AF65-F5344CB8AC3E}">
        <p14:creationId xmlns:p14="http://schemas.microsoft.com/office/powerpoint/2010/main" val="19316561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1" nodeType="clickEffect">
                                  <p:stCondLst>
                                    <p:cond delay="0"/>
                                  </p:stCondLst>
                                  <p:childTnLst>
                                    <p:animMotion origin="layout" path="M 3.33333E-6 3.33333E-6 L 0.3 0.07166 " pathEditMode="relative" rAng="0" ptsTypes="AA">
                                      <p:cBhvr>
                                        <p:cTn id="6" dur="400" fill="hold"/>
                                        <p:tgtEl>
                                          <p:spTgt spid="6"/>
                                        </p:tgtEl>
                                        <p:attrNameLst>
                                          <p:attrName>ppt_x</p:attrName>
                                          <p:attrName>ppt_y</p:attrName>
                                        </p:attrNameLst>
                                      </p:cBhvr>
                                      <p:rCtr x="15000" y="3583"/>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1" nodeType="clickEffect">
                                  <p:stCondLst>
                                    <p:cond delay="0"/>
                                  </p:stCondLst>
                                  <p:childTnLst>
                                    <p:animMotion origin="layout" path="M 5E-6 -4.44444E-6 L 0.51771 -0.00361 " pathEditMode="relative" rAng="0" ptsTypes="AA">
                                      <p:cBhvr>
                                        <p:cTn id="10" dur="400" fill="hold"/>
                                        <p:tgtEl>
                                          <p:spTgt spid="7"/>
                                        </p:tgtEl>
                                        <p:attrNameLst>
                                          <p:attrName>ppt_x</p:attrName>
                                          <p:attrName>ppt_y</p:attrName>
                                        </p:attrNameLst>
                                      </p:cBhvr>
                                      <p:rCtr x="25885" y="-194"/>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1" nodeType="clickEffect">
                                  <p:stCondLst>
                                    <p:cond delay="0"/>
                                  </p:stCondLst>
                                  <p:childTnLst>
                                    <p:animMotion origin="layout" path="M 5E-6 -4.44444E-6 L 0.76771 -0.07861 " pathEditMode="relative" rAng="0" ptsTypes="AA">
                                      <p:cBhvr>
                                        <p:cTn id="14" dur="400" fill="hold"/>
                                        <p:tgtEl>
                                          <p:spTgt spid="9"/>
                                        </p:tgtEl>
                                        <p:attrNameLst>
                                          <p:attrName>ppt_x</p:attrName>
                                          <p:attrName>ppt_y</p:attrName>
                                        </p:attrNameLst>
                                      </p:cBhvr>
                                      <p:rCtr x="38385" y="-3944"/>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1" nodeType="clickEffect">
                                  <p:stCondLst>
                                    <p:cond delay="0"/>
                                  </p:stCondLst>
                                  <p:childTnLst>
                                    <p:animMotion origin="layout" path="M 3.33333E-6 -2.22222E-6 L 0.3 -0.00722 " pathEditMode="relative" rAng="0" ptsTypes="AA">
                                      <p:cBhvr>
                                        <p:cTn id="22" dur="400" fill="hold"/>
                                        <p:tgtEl>
                                          <p:spTgt spid="10"/>
                                        </p:tgtEl>
                                        <p:attrNameLst>
                                          <p:attrName>ppt_x</p:attrName>
                                          <p:attrName>ppt_y</p:attrName>
                                        </p:attrNameLst>
                                      </p:cBhvr>
                                      <p:rCtr x="15000" y="-361"/>
                                    </p:animMotion>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1" nodeType="clickEffect">
                                  <p:stCondLst>
                                    <p:cond delay="0"/>
                                  </p:stCondLst>
                                  <p:childTnLst>
                                    <p:animMotion origin="layout" path="M 3.33333E-6 0 L 0.51666 -0.0825 " pathEditMode="relative" rAng="0" ptsTypes="AA">
                                      <p:cBhvr>
                                        <p:cTn id="26" dur="400" fill="hold"/>
                                        <p:tgtEl>
                                          <p:spTgt spid="12"/>
                                        </p:tgtEl>
                                        <p:attrNameLst>
                                          <p:attrName>ppt_x</p:attrName>
                                          <p:attrName>ppt_y</p:attrName>
                                        </p:attrNameLst>
                                      </p:cBhvr>
                                      <p:rCtr x="25833" y="-4139"/>
                                    </p:animMotion>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grpId="1" nodeType="clickEffect">
                                  <p:stCondLst>
                                    <p:cond delay="0"/>
                                  </p:stCondLst>
                                  <p:childTnLst>
                                    <p:animMotion origin="layout" path="M 5E-6 2.22222E-6 L 0.30105 -0.08445 " pathEditMode="relative" rAng="0" ptsTypes="AA">
                                      <p:cBhvr>
                                        <p:cTn id="30" dur="400" fill="hold"/>
                                        <p:tgtEl>
                                          <p:spTgt spid="11"/>
                                        </p:tgtEl>
                                        <p:attrNameLst>
                                          <p:attrName>ppt_x</p:attrName>
                                          <p:attrName>ppt_y</p:attrName>
                                        </p:attrNameLst>
                                      </p:cBhvr>
                                      <p:rCtr x="15052" y="-4222"/>
                                    </p:animMotion>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decel="50000" fill="hold" grpId="1" nodeType="clickEffect">
                                  <p:stCondLst>
                                    <p:cond delay="0"/>
                                  </p:stCondLst>
                                  <p:childTnLst>
                                    <p:animMotion origin="layout" path="M 5E-6 4.44444E-6 L 0.51858 -0.15834 " pathEditMode="relative" rAng="0" ptsTypes="AA">
                                      <p:cBhvr>
                                        <p:cTn id="34" dur="400" fill="hold"/>
                                        <p:tgtEl>
                                          <p:spTgt spid="13"/>
                                        </p:tgtEl>
                                        <p:attrNameLst>
                                          <p:attrName>ppt_x</p:attrName>
                                          <p:attrName>ppt_y</p:attrName>
                                        </p:attrNameLst>
                                      </p:cBhvr>
                                      <p:rCtr x="25920" y="-7917"/>
                                    </p:animMotion>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p:bldP spid="7" grpId="1"/>
      <p:bldP spid="9" grpId="1"/>
      <p:bldP spid="10" grpId="1"/>
      <p:bldP spid="11" grpId="1"/>
      <p:bldP spid="12" grpId="1"/>
      <p:bldP spid="13" grpId="1"/>
      <p:bldP spid="15" grpId="0"/>
      <p:bldP spid="16"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geez.</a:t>
            </a:r>
          </a:p>
        </p:txBody>
      </p:sp>
      <p:pic>
        <p:nvPicPr>
          <p:cNvPr id="6" name="also_sprach_zarathustra">
            <a:hlinkClick r:id="" action="ppaction://media"/>
          </p:cNvPr>
          <p:cNvPicPr>
            <a:picLocks noGrp="1" noChangeAspect="1"/>
          </p:cNvPicPr>
          <p:nvPr>
            <p:ph idx="1"/>
            <a:audioFile r:link="rId2"/>
            <p:extLst>
              <p:ext uri="{DAA4B4D4-6D71-4841-9C94-3DE7FCFB9230}">
                <p14:media xmlns:p14="http://schemas.microsoft.com/office/powerpoint/2010/main" r:embed="rId1"/>
              </p:ext>
            </p:extLst>
          </p:nvPr>
        </p:nvPicPr>
        <p:blipFill>
          <a:blip r:embed="rId4"/>
          <a:stretch>
            <a:fillRect/>
          </a:stretch>
        </p:blipFill>
        <p:spPr>
          <a:xfrm>
            <a:off x="457200" y="5744837"/>
            <a:ext cx="609600" cy="609600"/>
          </a:xfrm>
        </p:spPr>
      </p:pic>
      <p:sp>
        <p:nvSpPr>
          <p:cNvPr id="5" name="Slide Number Placeholder 4"/>
          <p:cNvSpPr>
            <a:spLocks noGrp="1"/>
          </p:cNvSpPr>
          <p:nvPr>
            <p:ph type="sldNum" sz="quarter" idx="12"/>
          </p:nvPr>
        </p:nvSpPr>
        <p:spPr/>
        <p:txBody>
          <a:bodyPr/>
          <a:lstStyle/>
          <a:p>
            <a:fld id="{3552B95B-556F-44BD-91A5-D80C1B9E2BB3}" type="slidenum">
              <a:rPr lang="en-US" smtClean="0"/>
              <a:t>24</a:t>
            </a:fld>
            <a:endParaRPr lang="en-US"/>
          </a:p>
        </p:txBody>
      </p:sp>
      <p:pic>
        <p:nvPicPr>
          <p:cNvPr id="2050" name="Picture 2" descr="Image result for core i7 pipelin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7573" y="6591300"/>
            <a:ext cx="6532170" cy="570719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0" y="571500"/>
            <a:ext cx="1905000" cy="1938992"/>
          </a:xfrm>
          <a:prstGeom prst="rect">
            <a:avLst/>
          </a:prstGeom>
          <a:noFill/>
        </p:spPr>
        <p:txBody>
          <a:bodyPr wrap="square" rtlCol="0">
            <a:spAutoFit/>
          </a:bodyPr>
          <a:lstStyle/>
          <a:p>
            <a:pPr algn="ctr"/>
            <a:r>
              <a:rPr lang="en-US" sz="2000" dirty="0"/>
              <a:t>This is a diagram of the </a:t>
            </a:r>
          </a:p>
          <a:p>
            <a:pPr algn="ctr"/>
            <a:r>
              <a:rPr lang="en-US" sz="2000" dirty="0"/>
              <a:t>Intel Core i7 Nehalem architecture from </a:t>
            </a:r>
            <a:r>
              <a:rPr lang="en-US" sz="2000" i="1" dirty="0"/>
              <a:t>2008.</a:t>
            </a:r>
          </a:p>
        </p:txBody>
      </p:sp>
    </p:spTree>
    <p:extLst>
      <p:ext uri="{BB962C8B-B14F-4D97-AF65-F5344CB8AC3E}">
        <p14:creationId xmlns:p14="http://schemas.microsoft.com/office/powerpoint/2010/main" val="13190363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decel="12000" fill="hold" nodeType="clickEffect">
                                  <p:stCondLst>
                                    <p:cond delay="0"/>
                                  </p:stCondLst>
                                  <p:childTnLst>
                                    <p:animMotion origin="layout" path="M -2.77778E-7 0 L 0.00191 -1.1525 " pathEditMode="relative" rAng="0" ptsTypes="AA">
                                      <p:cBhvr>
                                        <p:cTn id="6" dur="15000" fill="hold"/>
                                        <p:tgtEl>
                                          <p:spTgt spid="2050"/>
                                        </p:tgtEl>
                                        <p:attrNameLst>
                                          <p:attrName>ppt_x</p:attrName>
                                          <p:attrName>ppt_y</p:attrName>
                                        </p:attrNameLst>
                                      </p:cBhvr>
                                      <p:rCtr x="87" y="-57639"/>
                                    </p:animMotion>
                                  </p:childTnLst>
                                </p:cTn>
                              </p:par>
                              <p:par>
                                <p:cTn id="7" presetID="1" presetClass="mediacall" presetSubtype="0" fill="hold" nodeType="withEffect">
                                  <p:stCondLst>
                                    <p:cond delay="0"/>
                                  </p:stCondLst>
                                  <p:childTnLst>
                                    <p:cmd type="call" cmd="playFrom(0.0)">
                                      <p:cBhvr>
                                        <p:cTn id="8" dur="2006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9" fill="hold" display="0">
                  <p:stCondLst>
                    <p:cond delay="indefinite"/>
                  </p:stCondLst>
                  <p:endCondLst>
                    <p:cond evt="onStopAudio" delay="0">
                      <p:tgtEl>
                        <p:sldTgt/>
                      </p:tgtEl>
                    </p:cond>
                  </p:endCondLst>
                </p:cTn>
                <p:tgtEl>
                  <p:spTgt spid="6"/>
                </p:tgtEl>
              </p:cMediaNode>
            </p:audio>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screaming</a:t>
            </a:r>
          </a:p>
        </p:txBody>
      </p:sp>
      <p:sp>
        <p:nvSpPr>
          <p:cNvPr id="3" name="Content Placeholder 2"/>
          <p:cNvSpPr>
            <a:spLocks noGrp="1"/>
          </p:cNvSpPr>
          <p:nvPr>
            <p:ph idx="1"/>
          </p:nvPr>
        </p:nvSpPr>
        <p:spPr/>
        <p:txBody>
          <a:bodyPr/>
          <a:lstStyle/>
          <a:p>
            <a:r>
              <a:rPr lang="en-US" dirty="0"/>
              <a:t>isn't it crazy???</a:t>
            </a:r>
          </a:p>
          <a:p>
            <a:r>
              <a:rPr lang="en-US" dirty="0"/>
              <a:t>there's caching and virtual memory and the TLB…</a:t>
            </a:r>
          </a:p>
          <a:p>
            <a:r>
              <a:rPr lang="en-US" dirty="0"/>
              <a:t>…and register renaming and hazard detection and data forwarding…</a:t>
            </a:r>
          </a:p>
          <a:p>
            <a:r>
              <a:rPr lang="en-US" dirty="0"/>
              <a:t>…and branch prediction and loop detection…</a:t>
            </a:r>
          </a:p>
          <a:p>
            <a:r>
              <a:rPr lang="en-US" dirty="0"/>
              <a:t>…and simultaneous multithreading and vector processing…</a:t>
            </a:r>
          </a:p>
          <a:p>
            <a:r>
              <a:rPr lang="en-US" dirty="0"/>
              <a:t>…and there's </a:t>
            </a:r>
            <a:r>
              <a:rPr lang="en-US" i="1" dirty="0"/>
              <a:t>so much more.</a:t>
            </a:r>
          </a:p>
          <a:p>
            <a:r>
              <a:rPr lang="en-US" b="1" dirty="0"/>
              <a:t>take CS1541 if this stuff interests you.</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25</a:t>
            </a:fld>
            <a:endParaRPr lang="en-US"/>
          </a:p>
        </p:txBody>
      </p:sp>
    </p:spTree>
    <p:extLst>
      <p:ext uri="{BB962C8B-B14F-4D97-AF65-F5344CB8AC3E}">
        <p14:creationId xmlns:p14="http://schemas.microsoft.com/office/powerpoint/2010/main" val="2002128412"/>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and</a:t>
            </a:r>
            <a:r>
              <a:rPr lang="mr-IN" dirty="0"/>
              <a:t>…</a:t>
            </a:r>
            <a:r>
              <a:rPr lang="en-US" dirty="0"/>
              <a:t> that's the end.</a:t>
            </a:r>
          </a:p>
        </p:txBody>
      </p:sp>
      <p:sp>
        <p:nvSpPr>
          <p:cNvPr id="3" name="Footer Placeholder 2"/>
          <p:cNvSpPr>
            <a:spLocks noGrp="1"/>
          </p:cNvSpPr>
          <p:nvPr>
            <p:ph type="ftr" sz="quarter" idx="11"/>
          </p:nvPr>
        </p:nvSpPr>
        <p:spPr/>
        <p:txBody>
          <a:bodyPr/>
          <a:lstStyle/>
          <a:p>
            <a:r>
              <a:rPr lang="is-IS"/>
              <a:t>CS447</a:t>
            </a:r>
            <a:endParaRPr lang="en-US" dirty="0"/>
          </a:p>
        </p:txBody>
      </p:sp>
      <p:sp>
        <p:nvSpPr>
          <p:cNvPr id="4" name="Slide Number Placeholder 3"/>
          <p:cNvSpPr>
            <a:spLocks noGrp="1"/>
          </p:cNvSpPr>
          <p:nvPr>
            <p:ph type="sldNum" sz="quarter" idx="12"/>
          </p:nvPr>
        </p:nvSpPr>
        <p:spPr/>
        <p:txBody>
          <a:bodyPr/>
          <a:lstStyle/>
          <a:p>
            <a:fld id="{3552B95B-556F-44BD-91A5-D80C1B9E2BB3}" type="slidenum">
              <a:rPr lang="en-US" smtClean="0"/>
              <a:pPr/>
              <a:t>26</a:t>
            </a:fld>
            <a:endParaRPr lang="en-US"/>
          </a:p>
        </p:txBody>
      </p:sp>
    </p:spTree>
    <p:extLst>
      <p:ext uri="{BB962C8B-B14F-4D97-AF65-F5344CB8AC3E}">
        <p14:creationId xmlns:p14="http://schemas.microsoft.com/office/powerpoint/2010/main" val="151016424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Pipelining</a:t>
            </a:r>
          </a:p>
        </p:txBody>
      </p:sp>
      <p:sp>
        <p:nvSpPr>
          <p:cNvPr id="6" name="Footer Placeholder 5"/>
          <p:cNvSpPr>
            <a:spLocks noGrp="1"/>
          </p:cNvSpPr>
          <p:nvPr>
            <p:ph type="ftr" sz="quarter" idx="11"/>
          </p:nvPr>
        </p:nvSpPr>
        <p:spPr/>
        <p:txBody>
          <a:bodyPr/>
          <a:lstStyle/>
          <a:p>
            <a:r>
              <a:rPr lang="is-IS"/>
              <a:t>CS447</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3</a:t>
            </a:fld>
            <a:endParaRPr lang="en-US"/>
          </a:p>
        </p:txBody>
      </p:sp>
    </p:spTree>
    <p:extLst>
      <p:ext uri="{BB962C8B-B14F-4D97-AF65-F5344CB8AC3E}">
        <p14:creationId xmlns:p14="http://schemas.microsoft.com/office/powerpoint/2010/main" val="115900764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idea</a:t>
            </a:r>
          </a:p>
        </p:txBody>
      </p:sp>
      <p:sp>
        <p:nvSpPr>
          <p:cNvPr id="3" name="Content Placeholder 2"/>
          <p:cNvSpPr>
            <a:spLocks noGrp="1"/>
          </p:cNvSpPr>
          <p:nvPr>
            <p:ph idx="1"/>
          </p:nvPr>
        </p:nvSpPr>
        <p:spPr>
          <a:xfrm>
            <a:off x="152400" y="495301"/>
            <a:ext cx="8991600" cy="457199"/>
          </a:xfrm>
        </p:spPr>
        <p:txBody>
          <a:bodyPr/>
          <a:lstStyle/>
          <a:p>
            <a:r>
              <a:rPr lang="en-US" dirty="0"/>
              <a:t>when you do </a:t>
            </a:r>
            <a:r>
              <a:rPr lang="en-US"/>
              <a:t>several loads of laundry</a:t>
            </a:r>
            <a:r>
              <a:rPr lang="mr-IN" dirty="0"/>
              <a:t>…</a:t>
            </a:r>
            <a:endParaRPr lang="en-US" dirty="0"/>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4</a:t>
            </a:fld>
            <a:endParaRPr lang="en-US"/>
          </a:p>
        </p:txBody>
      </p:sp>
      <p:pic>
        <p:nvPicPr>
          <p:cNvPr id="6" name="Picture 6"/>
          <p:cNvPicPr>
            <a:picLocks noChangeAspect="1" noChangeArrowheads="1"/>
          </p:cNvPicPr>
          <p:nvPr/>
        </p:nvPicPr>
        <p:blipFill rotWithShape="1">
          <a:blip r:embed="rId2"/>
          <a:srcRect b="70481"/>
          <a:stretch/>
        </p:blipFill>
        <p:spPr bwMode="auto">
          <a:xfrm>
            <a:off x="2514600" y="952500"/>
            <a:ext cx="6400800" cy="1198033"/>
          </a:xfrm>
          <a:prstGeom prst="rect">
            <a:avLst/>
          </a:prstGeom>
          <a:noFill/>
          <a:ln w="9525">
            <a:noFill/>
            <a:miter lim="800000"/>
            <a:headEnd/>
            <a:tailEnd/>
          </a:ln>
          <a:effectLst/>
        </p:spPr>
      </p:pic>
      <p:pic>
        <p:nvPicPr>
          <p:cNvPr id="7" name="Picture 6"/>
          <p:cNvPicPr>
            <a:picLocks noChangeAspect="1" noChangeArrowheads="1"/>
          </p:cNvPicPr>
          <p:nvPr/>
        </p:nvPicPr>
        <p:blipFill rotWithShape="1">
          <a:blip r:embed="rId2"/>
          <a:srcRect t="29831"/>
          <a:stretch/>
        </p:blipFill>
        <p:spPr bwMode="auto">
          <a:xfrm>
            <a:off x="2514600" y="2150533"/>
            <a:ext cx="6400800" cy="2847847"/>
          </a:xfrm>
          <a:prstGeom prst="rect">
            <a:avLst/>
          </a:prstGeom>
          <a:noFill/>
          <a:ln w="9525">
            <a:noFill/>
            <a:miter lim="800000"/>
            <a:headEnd/>
            <a:tailEnd/>
          </a:ln>
          <a:effectLst/>
        </p:spPr>
      </p:pic>
      <p:sp>
        <p:nvSpPr>
          <p:cNvPr id="8" name="TextBox 7"/>
          <p:cNvSpPr txBox="1"/>
          <p:nvPr/>
        </p:nvSpPr>
        <p:spPr>
          <a:xfrm>
            <a:off x="152400" y="1002613"/>
            <a:ext cx="2362200" cy="1446550"/>
          </a:xfrm>
          <a:prstGeom prst="rect">
            <a:avLst/>
          </a:prstGeom>
          <a:noFill/>
        </p:spPr>
        <p:txBody>
          <a:bodyPr wrap="square" rtlCol="0">
            <a:spAutoFit/>
          </a:bodyPr>
          <a:lstStyle/>
          <a:p>
            <a:pPr algn="ctr"/>
            <a:r>
              <a:rPr lang="mr-IN" sz="2200" dirty="0"/>
              <a:t>…</a:t>
            </a:r>
            <a:r>
              <a:rPr lang="en-US" sz="2200" dirty="0"/>
              <a:t>do you wash, dry, and fold one load BEFORE doing the next?</a:t>
            </a:r>
          </a:p>
        </p:txBody>
      </p:sp>
      <p:sp>
        <p:nvSpPr>
          <p:cNvPr id="9" name="TextBox 8"/>
          <p:cNvSpPr txBox="1"/>
          <p:nvPr/>
        </p:nvSpPr>
        <p:spPr>
          <a:xfrm>
            <a:off x="76200" y="2731499"/>
            <a:ext cx="2514600" cy="1446550"/>
          </a:xfrm>
          <a:prstGeom prst="rect">
            <a:avLst/>
          </a:prstGeom>
          <a:noFill/>
        </p:spPr>
        <p:txBody>
          <a:bodyPr wrap="square" rtlCol="0">
            <a:spAutoFit/>
          </a:bodyPr>
          <a:lstStyle/>
          <a:p>
            <a:pPr algn="ctr"/>
            <a:r>
              <a:rPr lang="en-US" sz="2200" dirty="0"/>
              <a:t>or do you start on the next one </a:t>
            </a:r>
            <a:r>
              <a:rPr lang="en-US" sz="2200" b="1" dirty="0"/>
              <a:t>while the previous one is drying?</a:t>
            </a:r>
          </a:p>
        </p:txBody>
      </p:sp>
    </p:spTree>
    <p:extLst>
      <p:ext uri="{BB962C8B-B14F-4D97-AF65-F5344CB8AC3E}">
        <p14:creationId xmlns:p14="http://schemas.microsoft.com/office/powerpoint/2010/main" val="20578396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382000" cy="495300"/>
          </a:xfrm>
        </p:spPr>
        <p:txBody>
          <a:bodyPr/>
          <a:lstStyle/>
          <a:p>
            <a:r>
              <a:rPr lang="en-US" dirty="0" err="1"/>
              <a:t>chugga</a:t>
            </a:r>
            <a:r>
              <a:rPr lang="en-US" dirty="0"/>
              <a:t> </a:t>
            </a:r>
            <a:r>
              <a:rPr lang="en-US" dirty="0" err="1"/>
              <a:t>chugga</a:t>
            </a:r>
            <a:r>
              <a:rPr lang="en-US" dirty="0"/>
              <a:t> </a:t>
            </a:r>
            <a:r>
              <a:rPr lang="en-US" dirty="0" err="1"/>
              <a:t>choo</a:t>
            </a:r>
            <a:r>
              <a:rPr lang="en-US" dirty="0"/>
              <a:t> </a:t>
            </a:r>
            <a:r>
              <a:rPr lang="en-US" dirty="0" err="1"/>
              <a:t>choo</a:t>
            </a:r>
            <a:r>
              <a:rPr lang="en-US" sz="2000" dirty="0"/>
              <a:t> (animated)</a:t>
            </a:r>
          </a:p>
        </p:txBody>
      </p:sp>
      <p:sp>
        <p:nvSpPr>
          <p:cNvPr id="3" name="Content Placeholder 2"/>
          <p:cNvSpPr>
            <a:spLocks noGrp="1"/>
          </p:cNvSpPr>
          <p:nvPr>
            <p:ph idx="1"/>
          </p:nvPr>
        </p:nvSpPr>
        <p:spPr>
          <a:xfrm>
            <a:off x="152400" y="495302"/>
            <a:ext cx="8763000" cy="562674"/>
          </a:xfrm>
        </p:spPr>
        <p:txBody>
          <a:bodyPr/>
          <a:lstStyle/>
          <a:p>
            <a:r>
              <a:rPr lang="en-US" dirty="0"/>
              <a:t>what if</a:t>
            </a:r>
            <a:r>
              <a:rPr lang="mr-IN" dirty="0"/>
              <a:t>…</a:t>
            </a:r>
            <a:r>
              <a:rPr lang="en-US" dirty="0"/>
              <a:t> we just kept fetching instructions on each clock cycle?</a:t>
            </a:r>
          </a:p>
        </p:txBody>
      </p:sp>
      <p:sp>
        <p:nvSpPr>
          <p:cNvPr id="6" name="Footer Placeholder 5"/>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t>5</a:t>
            </a:fld>
            <a:endParaRPr lang="en-US"/>
          </a:p>
        </p:txBody>
      </p:sp>
      <p:sp>
        <p:nvSpPr>
          <p:cNvPr id="31" name="Rectangle 30"/>
          <p:cNvSpPr/>
          <p:nvPr/>
        </p:nvSpPr>
        <p:spPr>
          <a:xfrm>
            <a:off x="2029065" y="1293666"/>
            <a:ext cx="249248" cy="28955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cxnSp>
        <p:nvCxnSpPr>
          <p:cNvPr id="36" name="Straight Arrow Connector 35"/>
          <p:cNvCxnSpPr>
            <a:stCxn id="26" idx="3"/>
            <a:endCxn id="31" idx="1"/>
          </p:cNvCxnSpPr>
          <p:nvPr/>
        </p:nvCxnSpPr>
        <p:spPr>
          <a:xfrm>
            <a:off x="1672509" y="2741466"/>
            <a:ext cx="356556"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31" idx="3"/>
            <a:endCxn id="27" idx="1"/>
          </p:cNvCxnSpPr>
          <p:nvPr/>
        </p:nvCxnSpPr>
        <p:spPr>
          <a:xfrm flipV="1">
            <a:off x="2278313" y="2741465"/>
            <a:ext cx="395376" cy="1"/>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4767501" y="1293666"/>
            <a:ext cx="249248" cy="28955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cxnSp>
        <p:nvCxnSpPr>
          <p:cNvPr id="43" name="Straight Arrow Connector 42"/>
          <p:cNvCxnSpPr>
            <a:stCxn id="28" idx="3"/>
            <a:endCxn id="32" idx="1"/>
          </p:cNvCxnSpPr>
          <p:nvPr/>
        </p:nvCxnSpPr>
        <p:spPr>
          <a:xfrm>
            <a:off x="4360082" y="2741465"/>
            <a:ext cx="407419" cy="1"/>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5016749" y="2205067"/>
            <a:ext cx="263689"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5016749" y="3271867"/>
            <a:ext cx="263688"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6429414" y="1293666"/>
            <a:ext cx="249248" cy="28955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cxnSp>
        <p:nvCxnSpPr>
          <p:cNvPr id="54" name="Straight Arrow Connector 53"/>
          <p:cNvCxnSpPr>
            <a:endCxn id="33" idx="1"/>
          </p:cNvCxnSpPr>
          <p:nvPr/>
        </p:nvCxnSpPr>
        <p:spPr>
          <a:xfrm>
            <a:off x="6153683" y="2741465"/>
            <a:ext cx="275731" cy="1"/>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33" idx="3"/>
            <a:endCxn id="30" idx="1"/>
          </p:cNvCxnSpPr>
          <p:nvPr/>
        </p:nvCxnSpPr>
        <p:spPr>
          <a:xfrm>
            <a:off x="6678662" y="2741466"/>
            <a:ext cx="275732"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67" name="Group 66"/>
          <p:cNvGrpSpPr/>
          <p:nvPr/>
        </p:nvGrpSpPr>
        <p:grpSpPr>
          <a:xfrm>
            <a:off x="272575" y="987236"/>
            <a:ext cx="1399934" cy="2123771"/>
            <a:chOff x="402337" y="1563469"/>
            <a:chExt cx="1399934" cy="2123771"/>
          </a:xfrm>
        </p:grpSpPr>
        <p:sp>
          <p:nvSpPr>
            <p:cNvPr id="26" name="Rectangle 25"/>
            <p:cNvSpPr/>
            <p:nvPr/>
          </p:nvSpPr>
          <p:spPr>
            <a:xfrm>
              <a:off x="402337" y="2948157"/>
              <a:ext cx="1399934" cy="739083"/>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800" b="1" dirty="0"/>
                <a:t>Memory</a:t>
              </a:r>
            </a:p>
          </p:txBody>
        </p:sp>
        <p:sp>
          <p:nvSpPr>
            <p:cNvPr id="60" name="TextBox 59"/>
            <p:cNvSpPr txBox="1"/>
            <p:nvPr/>
          </p:nvSpPr>
          <p:spPr>
            <a:xfrm>
              <a:off x="917809" y="1563469"/>
              <a:ext cx="534686" cy="430887"/>
            </a:xfrm>
            <a:prstGeom prst="rect">
              <a:avLst/>
            </a:prstGeom>
            <a:noFill/>
          </p:spPr>
          <p:txBody>
            <a:bodyPr wrap="square" rtlCol="0">
              <a:spAutoFit/>
            </a:bodyPr>
            <a:lstStyle/>
            <a:p>
              <a:pPr algn="ctr"/>
              <a:r>
                <a:rPr lang="en-US" sz="2200" b="1" dirty="0"/>
                <a:t>F</a:t>
              </a:r>
            </a:p>
          </p:txBody>
        </p:sp>
      </p:grpSp>
      <p:sp>
        <p:nvSpPr>
          <p:cNvPr id="27" name="Rectangle 26"/>
          <p:cNvSpPr/>
          <p:nvPr/>
        </p:nvSpPr>
        <p:spPr>
          <a:xfrm>
            <a:off x="2673689" y="1903265"/>
            <a:ext cx="339341" cy="167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b="1" dirty="0">
                <a:solidFill>
                  <a:schemeClr val="bg1"/>
                </a:solidFill>
              </a:rPr>
              <a:t>Control</a:t>
            </a:r>
          </a:p>
        </p:txBody>
      </p:sp>
      <p:cxnSp>
        <p:nvCxnSpPr>
          <p:cNvPr id="41" name="Straight Arrow Connector 40"/>
          <p:cNvCxnSpPr>
            <a:stCxn id="27" idx="3"/>
            <a:endCxn id="28" idx="1"/>
          </p:cNvCxnSpPr>
          <p:nvPr/>
        </p:nvCxnSpPr>
        <p:spPr>
          <a:xfrm>
            <a:off x="3013030" y="2741465"/>
            <a:ext cx="275148"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3288178" y="1962285"/>
            <a:ext cx="1071904" cy="155835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800" b="1" dirty="0"/>
              <a:t>Register File</a:t>
            </a:r>
          </a:p>
        </p:txBody>
      </p:sp>
      <p:sp>
        <p:nvSpPr>
          <p:cNvPr id="61" name="TextBox 60"/>
          <p:cNvSpPr txBox="1"/>
          <p:nvPr/>
        </p:nvSpPr>
        <p:spPr>
          <a:xfrm>
            <a:off x="3556787" y="987236"/>
            <a:ext cx="534686" cy="430887"/>
          </a:xfrm>
          <a:prstGeom prst="rect">
            <a:avLst/>
          </a:prstGeom>
          <a:noFill/>
        </p:spPr>
        <p:txBody>
          <a:bodyPr wrap="square" rtlCol="0">
            <a:spAutoFit/>
          </a:bodyPr>
          <a:lstStyle/>
          <a:p>
            <a:pPr algn="ctr"/>
            <a:r>
              <a:rPr lang="en-US" sz="2200" b="1" dirty="0"/>
              <a:t>D</a:t>
            </a:r>
          </a:p>
        </p:txBody>
      </p:sp>
      <p:grpSp>
        <p:nvGrpSpPr>
          <p:cNvPr id="69" name="Group 68"/>
          <p:cNvGrpSpPr/>
          <p:nvPr/>
        </p:nvGrpSpPr>
        <p:grpSpPr>
          <a:xfrm>
            <a:off x="5280439" y="987235"/>
            <a:ext cx="873244" cy="2681496"/>
            <a:chOff x="5410201" y="1563468"/>
            <a:chExt cx="873244" cy="2681496"/>
          </a:xfrm>
        </p:grpSpPr>
        <p:sp>
          <p:nvSpPr>
            <p:cNvPr id="29" name="Flowchart: Manual Operation 5"/>
            <p:cNvSpPr/>
            <p:nvPr/>
          </p:nvSpPr>
          <p:spPr>
            <a:xfrm rot="16200000">
              <a:off x="4919556" y="2881076"/>
              <a:ext cx="1854533" cy="873244"/>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45 h 10045"/>
                <a:gd name="connsiteX1" fmla="*/ 4870 w 10000"/>
                <a:gd name="connsiteY1" fmla="*/ 0 h 10045"/>
                <a:gd name="connsiteX2" fmla="*/ 10000 w 10000"/>
                <a:gd name="connsiteY2" fmla="*/ 45 h 10045"/>
                <a:gd name="connsiteX3" fmla="*/ 8000 w 10000"/>
                <a:gd name="connsiteY3" fmla="*/ 10045 h 10045"/>
                <a:gd name="connsiteX4" fmla="*/ 2000 w 10000"/>
                <a:gd name="connsiteY4" fmla="*/ 10045 h 10045"/>
                <a:gd name="connsiteX5" fmla="*/ 0 w 10000"/>
                <a:gd name="connsiteY5" fmla="*/ 45 h 10045"/>
                <a:gd name="connsiteX0" fmla="*/ 0 w 10000"/>
                <a:gd name="connsiteY0" fmla="*/ 0 h 10000"/>
                <a:gd name="connsiteX1" fmla="*/ 4870 w 10000"/>
                <a:gd name="connsiteY1" fmla="*/ 48 h 10000"/>
                <a:gd name="connsiteX2" fmla="*/ 10000 w 10000"/>
                <a:gd name="connsiteY2" fmla="*/ 0 h 10000"/>
                <a:gd name="connsiteX3" fmla="*/ 8000 w 10000"/>
                <a:gd name="connsiteY3" fmla="*/ 10000 h 10000"/>
                <a:gd name="connsiteX4" fmla="*/ 2000 w 10000"/>
                <a:gd name="connsiteY4" fmla="*/ 10000 h 10000"/>
                <a:gd name="connsiteX5" fmla="*/ 0 w 10000"/>
                <a:gd name="connsiteY5" fmla="*/ 0 h 10000"/>
                <a:gd name="connsiteX0" fmla="*/ 0 w 10000"/>
                <a:gd name="connsiteY0" fmla="*/ 0 h 10000"/>
                <a:gd name="connsiteX1" fmla="*/ 4870 w 10000"/>
                <a:gd name="connsiteY1" fmla="*/ 48 h 10000"/>
                <a:gd name="connsiteX2" fmla="*/ 5365 w 10000"/>
                <a:gd name="connsiteY2" fmla="*/ 1 h 10000"/>
                <a:gd name="connsiteX3" fmla="*/ 10000 w 10000"/>
                <a:gd name="connsiteY3" fmla="*/ 0 h 10000"/>
                <a:gd name="connsiteX4" fmla="*/ 8000 w 10000"/>
                <a:gd name="connsiteY4" fmla="*/ 10000 h 10000"/>
                <a:gd name="connsiteX5" fmla="*/ 2000 w 10000"/>
                <a:gd name="connsiteY5" fmla="*/ 10000 h 10000"/>
                <a:gd name="connsiteX6" fmla="*/ 0 w 10000"/>
                <a:gd name="connsiteY6" fmla="*/ 0 h 10000"/>
                <a:gd name="connsiteX0" fmla="*/ 0 w 10000"/>
                <a:gd name="connsiteY0" fmla="*/ 0 h 10000"/>
                <a:gd name="connsiteX1" fmla="*/ 4310 w 10000"/>
                <a:gd name="connsiteY1" fmla="*/ 1 h 10000"/>
                <a:gd name="connsiteX2" fmla="*/ 4870 w 10000"/>
                <a:gd name="connsiteY2" fmla="*/ 48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 name="connsiteX0" fmla="*/ 0 w 10000"/>
                <a:gd name="connsiteY0" fmla="*/ 0 h 10000"/>
                <a:gd name="connsiteX1" fmla="*/ 4310 w 10000"/>
                <a:gd name="connsiteY1" fmla="*/ 1 h 10000"/>
                <a:gd name="connsiteX2" fmla="*/ 4896 w 10000"/>
                <a:gd name="connsiteY2" fmla="*/ 2594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4310" y="1"/>
                  </a:lnTo>
                  <a:lnTo>
                    <a:pt x="4896" y="2594"/>
                  </a:lnTo>
                  <a:lnTo>
                    <a:pt x="5365" y="1"/>
                  </a:lnTo>
                  <a:lnTo>
                    <a:pt x="10000" y="0"/>
                  </a:lnTo>
                  <a:lnTo>
                    <a:pt x="8000" y="10000"/>
                  </a:lnTo>
                  <a:lnTo>
                    <a:pt x="2000" y="10000"/>
                  </a:lnTo>
                  <a:lnTo>
                    <a:pt x="0" y="0"/>
                  </a:lnTo>
                  <a:close/>
                </a:path>
              </a:pathLst>
            </a:cu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7200" b="1" dirty="0">
                <a:solidFill>
                  <a:schemeClr val="tx1"/>
                </a:solidFill>
              </a:endParaRPr>
            </a:p>
          </p:txBody>
        </p:sp>
        <p:sp>
          <p:nvSpPr>
            <p:cNvPr id="62" name="TextBox 61"/>
            <p:cNvSpPr txBox="1"/>
            <p:nvPr/>
          </p:nvSpPr>
          <p:spPr>
            <a:xfrm>
              <a:off x="5579479" y="1563468"/>
              <a:ext cx="534686" cy="430887"/>
            </a:xfrm>
            <a:prstGeom prst="rect">
              <a:avLst/>
            </a:prstGeom>
            <a:noFill/>
          </p:spPr>
          <p:txBody>
            <a:bodyPr wrap="square" rtlCol="0">
              <a:spAutoFit/>
            </a:bodyPr>
            <a:lstStyle/>
            <a:p>
              <a:pPr algn="ctr"/>
              <a:r>
                <a:rPr lang="en-US" sz="2200" b="1" dirty="0"/>
                <a:t>X</a:t>
              </a:r>
            </a:p>
          </p:txBody>
        </p:sp>
      </p:grpSp>
      <p:grpSp>
        <p:nvGrpSpPr>
          <p:cNvPr id="70" name="Group 69"/>
          <p:cNvGrpSpPr/>
          <p:nvPr/>
        </p:nvGrpSpPr>
        <p:grpSpPr>
          <a:xfrm>
            <a:off x="6954394" y="987234"/>
            <a:ext cx="1071688" cy="2116027"/>
            <a:chOff x="7084156" y="1563467"/>
            <a:chExt cx="1071688" cy="2116027"/>
          </a:xfrm>
        </p:grpSpPr>
        <p:sp>
          <p:nvSpPr>
            <p:cNvPr id="30" name="Rectangle 29"/>
            <p:cNvSpPr/>
            <p:nvPr/>
          </p:nvSpPr>
          <p:spPr>
            <a:xfrm>
              <a:off x="7084156" y="2955903"/>
              <a:ext cx="1071688" cy="723591"/>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a:t>Memory again?</a:t>
              </a:r>
            </a:p>
          </p:txBody>
        </p:sp>
        <p:sp>
          <p:nvSpPr>
            <p:cNvPr id="64" name="TextBox 63"/>
            <p:cNvSpPr txBox="1"/>
            <p:nvPr/>
          </p:nvSpPr>
          <p:spPr>
            <a:xfrm>
              <a:off x="7084156" y="1563467"/>
              <a:ext cx="1071688" cy="430887"/>
            </a:xfrm>
            <a:prstGeom prst="rect">
              <a:avLst/>
            </a:prstGeom>
            <a:noFill/>
          </p:spPr>
          <p:txBody>
            <a:bodyPr wrap="square" rtlCol="0">
              <a:spAutoFit/>
            </a:bodyPr>
            <a:lstStyle/>
            <a:p>
              <a:pPr algn="ctr"/>
              <a:r>
                <a:rPr lang="en-US" sz="2200" b="1" dirty="0"/>
                <a:t>M</a:t>
              </a:r>
            </a:p>
          </p:txBody>
        </p:sp>
      </p:grpSp>
      <p:grpSp>
        <p:nvGrpSpPr>
          <p:cNvPr id="79" name="Group 78"/>
          <p:cNvGrpSpPr/>
          <p:nvPr/>
        </p:nvGrpSpPr>
        <p:grpSpPr>
          <a:xfrm>
            <a:off x="8026082" y="1293666"/>
            <a:ext cx="503180" cy="2895599"/>
            <a:chOff x="8155844" y="1869899"/>
            <a:chExt cx="503180" cy="2895599"/>
          </a:xfrm>
        </p:grpSpPr>
        <p:sp>
          <p:nvSpPr>
            <p:cNvPr id="34" name="Rectangle 33"/>
            <p:cNvSpPr/>
            <p:nvPr/>
          </p:nvSpPr>
          <p:spPr>
            <a:xfrm>
              <a:off x="8409776" y="1869899"/>
              <a:ext cx="249248" cy="28955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cxnSp>
          <p:nvCxnSpPr>
            <p:cNvPr id="58" name="Straight Arrow Connector 57"/>
            <p:cNvCxnSpPr>
              <a:stCxn id="30" idx="3"/>
              <a:endCxn id="34" idx="1"/>
            </p:cNvCxnSpPr>
            <p:nvPr/>
          </p:nvCxnSpPr>
          <p:spPr>
            <a:xfrm>
              <a:off x="8155844" y="3317699"/>
              <a:ext cx="253932" cy="0"/>
            </a:xfrm>
            <a:prstGeom prst="straightConnector1">
              <a:avLst/>
            </a:prstGeom>
            <a:ln w="3810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grpSp>
      <p:grpSp>
        <p:nvGrpSpPr>
          <p:cNvPr id="78" name="Group 77"/>
          <p:cNvGrpSpPr/>
          <p:nvPr/>
        </p:nvGrpSpPr>
        <p:grpSpPr>
          <a:xfrm>
            <a:off x="3085585" y="2728784"/>
            <a:ext cx="5829815" cy="1988798"/>
            <a:chOff x="3215347" y="3305017"/>
            <a:chExt cx="5829815" cy="1988798"/>
          </a:xfrm>
        </p:grpSpPr>
        <p:sp>
          <p:nvSpPr>
            <p:cNvPr id="59" name="Freeform: Shape 58"/>
            <p:cNvSpPr/>
            <p:nvPr/>
          </p:nvSpPr>
          <p:spPr>
            <a:xfrm>
              <a:off x="3215347" y="3305017"/>
              <a:ext cx="5829815" cy="1988798"/>
            </a:xfrm>
            <a:custGeom>
              <a:avLst/>
              <a:gdLst>
                <a:gd name="connsiteX0" fmla="*/ 5741464 w 6339639"/>
                <a:gd name="connsiteY0" fmla="*/ 154936 h 2140989"/>
                <a:gd name="connsiteX1" fmla="*/ 5917734 w 6339639"/>
                <a:gd name="connsiteY1" fmla="*/ 176970 h 2140989"/>
                <a:gd name="connsiteX2" fmla="*/ 5939767 w 6339639"/>
                <a:gd name="connsiteY2" fmla="*/ 1939669 h 2140989"/>
                <a:gd name="connsiteX3" fmla="*/ 541502 w 6339639"/>
                <a:gd name="connsiteY3" fmla="*/ 1983736 h 2140989"/>
                <a:gd name="connsiteX4" fmla="*/ 475401 w 6339639"/>
                <a:gd name="connsiteY4" fmla="*/ 882049 h 2140989"/>
                <a:gd name="connsiteX0" fmla="*/ 5708869 w 5978254"/>
                <a:gd name="connsiteY0" fmla="*/ 157227 h 2163406"/>
                <a:gd name="connsiteX1" fmla="*/ 5885139 w 5978254"/>
                <a:gd name="connsiteY1" fmla="*/ 179261 h 2163406"/>
                <a:gd name="connsiteX2" fmla="*/ 5433447 w 5978254"/>
                <a:gd name="connsiteY2" fmla="*/ 1975011 h 2163406"/>
                <a:gd name="connsiteX3" fmla="*/ 508907 w 5978254"/>
                <a:gd name="connsiteY3" fmla="*/ 1986027 h 2163406"/>
                <a:gd name="connsiteX4" fmla="*/ 442806 w 5978254"/>
                <a:gd name="connsiteY4" fmla="*/ 884340 h 2163406"/>
                <a:gd name="connsiteX0" fmla="*/ 5708869 w 6071969"/>
                <a:gd name="connsiteY0" fmla="*/ 18897 h 1974027"/>
                <a:gd name="connsiteX1" fmla="*/ 6039375 w 6071969"/>
                <a:gd name="connsiteY1" fmla="*/ 834145 h 1974027"/>
                <a:gd name="connsiteX2" fmla="*/ 5433447 w 6071969"/>
                <a:gd name="connsiteY2" fmla="*/ 1836681 h 1974027"/>
                <a:gd name="connsiteX3" fmla="*/ 508907 w 6071969"/>
                <a:gd name="connsiteY3" fmla="*/ 1847697 h 1974027"/>
                <a:gd name="connsiteX4" fmla="*/ 442806 w 6071969"/>
                <a:gd name="connsiteY4" fmla="*/ 746010 h 1974027"/>
                <a:gd name="connsiteX0" fmla="*/ 5708869 w 6100282"/>
                <a:gd name="connsiteY0" fmla="*/ 23014 h 1978144"/>
                <a:gd name="connsiteX1" fmla="*/ 6039375 w 6100282"/>
                <a:gd name="connsiteY1" fmla="*/ 838262 h 1978144"/>
                <a:gd name="connsiteX2" fmla="*/ 5433447 w 6100282"/>
                <a:gd name="connsiteY2" fmla="*/ 1840798 h 1978144"/>
                <a:gd name="connsiteX3" fmla="*/ 508907 w 6100282"/>
                <a:gd name="connsiteY3" fmla="*/ 1851814 h 1978144"/>
                <a:gd name="connsiteX4" fmla="*/ 442806 w 6100282"/>
                <a:gd name="connsiteY4" fmla="*/ 750127 h 1978144"/>
                <a:gd name="connsiteX0" fmla="*/ 5689390 w 6035607"/>
                <a:gd name="connsiteY0" fmla="*/ 19164 h 2013074"/>
                <a:gd name="connsiteX1" fmla="*/ 6019896 w 6035607"/>
                <a:gd name="connsiteY1" fmla="*/ 834412 h 2013074"/>
                <a:gd name="connsiteX2" fmla="*/ 5127530 w 6035607"/>
                <a:gd name="connsiteY2" fmla="*/ 1903050 h 2013074"/>
                <a:gd name="connsiteX3" fmla="*/ 489428 w 6035607"/>
                <a:gd name="connsiteY3" fmla="*/ 1847964 h 2013074"/>
                <a:gd name="connsiteX4" fmla="*/ 423327 w 6035607"/>
                <a:gd name="connsiteY4" fmla="*/ 746277 h 2013074"/>
                <a:gd name="connsiteX0" fmla="*/ 5689390 w 6021755"/>
                <a:gd name="connsiteY0" fmla="*/ 17663 h 2011573"/>
                <a:gd name="connsiteX1" fmla="*/ 6019896 w 6021755"/>
                <a:gd name="connsiteY1" fmla="*/ 832911 h 2011573"/>
                <a:gd name="connsiteX2" fmla="*/ 5127530 w 6021755"/>
                <a:gd name="connsiteY2" fmla="*/ 1901549 h 2011573"/>
                <a:gd name="connsiteX3" fmla="*/ 489428 w 6021755"/>
                <a:gd name="connsiteY3" fmla="*/ 1846463 h 2011573"/>
                <a:gd name="connsiteX4" fmla="*/ 423327 w 6021755"/>
                <a:gd name="connsiteY4" fmla="*/ 744776 h 2011573"/>
                <a:gd name="connsiteX0" fmla="*/ 5689390 w 6029414"/>
                <a:gd name="connsiteY0" fmla="*/ 40 h 1993950"/>
                <a:gd name="connsiteX1" fmla="*/ 6019896 w 6029414"/>
                <a:gd name="connsiteY1" fmla="*/ 815288 h 1993950"/>
                <a:gd name="connsiteX2" fmla="*/ 5127530 w 6029414"/>
                <a:gd name="connsiteY2" fmla="*/ 1883926 h 1993950"/>
                <a:gd name="connsiteX3" fmla="*/ 489428 w 6029414"/>
                <a:gd name="connsiteY3" fmla="*/ 1828840 h 1993950"/>
                <a:gd name="connsiteX4" fmla="*/ 423327 w 6029414"/>
                <a:gd name="connsiteY4" fmla="*/ 727153 h 1993950"/>
                <a:gd name="connsiteX0" fmla="*/ 5834928 w 6174952"/>
                <a:gd name="connsiteY0" fmla="*/ 40 h 1896243"/>
                <a:gd name="connsiteX1" fmla="*/ 6165434 w 6174952"/>
                <a:gd name="connsiteY1" fmla="*/ 815288 h 1896243"/>
                <a:gd name="connsiteX2" fmla="*/ 5273068 w 6174952"/>
                <a:gd name="connsiteY2" fmla="*/ 1883926 h 1896243"/>
                <a:gd name="connsiteX3" fmla="*/ 403611 w 6174952"/>
                <a:gd name="connsiteY3" fmla="*/ 1355114 h 1896243"/>
                <a:gd name="connsiteX4" fmla="*/ 568865 w 6174952"/>
                <a:gd name="connsiteY4" fmla="*/ 727153 h 1896243"/>
                <a:gd name="connsiteX0" fmla="*/ 5770105 w 6110129"/>
                <a:gd name="connsiteY0" fmla="*/ 40 h 1896243"/>
                <a:gd name="connsiteX1" fmla="*/ 6100611 w 6110129"/>
                <a:gd name="connsiteY1" fmla="*/ 815288 h 1896243"/>
                <a:gd name="connsiteX2" fmla="*/ 5208245 w 6110129"/>
                <a:gd name="connsiteY2" fmla="*/ 1883926 h 1896243"/>
                <a:gd name="connsiteX3" fmla="*/ 338788 w 6110129"/>
                <a:gd name="connsiteY3" fmla="*/ 1355114 h 1896243"/>
                <a:gd name="connsiteX4" fmla="*/ 504042 w 6110129"/>
                <a:gd name="connsiteY4" fmla="*/ 727153 h 1896243"/>
                <a:gd name="connsiteX0" fmla="*/ 5487762 w 5827786"/>
                <a:gd name="connsiteY0" fmla="*/ 40 h 1904784"/>
                <a:gd name="connsiteX1" fmla="*/ 5818268 w 5827786"/>
                <a:gd name="connsiteY1" fmla="*/ 815288 h 1904784"/>
                <a:gd name="connsiteX2" fmla="*/ 4925902 w 5827786"/>
                <a:gd name="connsiteY2" fmla="*/ 1883926 h 1904784"/>
                <a:gd name="connsiteX3" fmla="*/ 56445 w 5827786"/>
                <a:gd name="connsiteY3" fmla="*/ 1355114 h 1904784"/>
                <a:gd name="connsiteX4" fmla="*/ 221699 w 5827786"/>
                <a:gd name="connsiteY4" fmla="*/ 727153 h 1904784"/>
                <a:gd name="connsiteX0" fmla="*/ 5487762 w 5847849"/>
                <a:gd name="connsiteY0" fmla="*/ 38 h 1903566"/>
                <a:gd name="connsiteX1" fmla="*/ 5840301 w 5847849"/>
                <a:gd name="connsiteY1" fmla="*/ 837320 h 1903566"/>
                <a:gd name="connsiteX2" fmla="*/ 4925902 w 5847849"/>
                <a:gd name="connsiteY2" fmla="*/ 1883924 h 1903566"/>
                <a:gd name="connsiteX3" fmla="*/ 56445 w 5847849"/>
                <a:gd name="connsiteY3" fmla="*/ 1355112 h 1903566"/>
                <a:gd name="connsiteX4" fmla="*/ 221699 w 5847849"/>
                <a:gd name="connsiteY4" fmla="*/ 727151 h 1903566"/>
                <a:gd name="connsiteX0" fmla="*/ 5487762 w 5842142"/>
                <a:gd name="connsiteY0" fmla="*/ 39 h 1903567"/>
                <a:gd name="connsiteX1" fmla="*/ 5840301 w 5842142"/>
                <a:gd name="connsiteY1" fmla="*/ 837321 h 1903567"/>
                <a:gd name="connsiteX2" fmla="*/ 4925902 w 5842142"/>
                <a:gd name="connsiteY2" fmla="*/ 1883925 h 1903567"/>
                <a:gd name="connsiteX3" fmla="*/ 56445 w 5842142"/>
                <a:gd name="connsiteY3" fmla="*/ 1355113 h 1903567"/>
                <a:gd name="connsiteX4" fmla="*/ 221699 w 5842142"/>
                <a:gd name="connsiteY4" fmla="*/ 727152 h 1903567"/>
                <a:gd name="connsiteX0" fmla="*/ 5468793 w 5823173"/>
                <a:gd name="connsiteY0" fmla="*/ 39 h 1896197"/>
                <a:gd name="connsiteX1" fmla="*/ 5821332 w 5823173"/>
                <a:gd name="connsiteY1" fmla="*/ 837321 h 1896197"/>
                <a:gd name="connsiteX2" fmla="*/ 4906933 w 5823173"/>
                <a:gd name="connsiteY2" fmla="*/ 1883925 h 1896197"/>
                <a:gd name="connsiteX3" fmla="*/ 37476 w 5823173"/>
                <a:gd name="connsiteY3" fmla="*/ 1355113 h 1896197"/>
                <a:gd name="connsiteX4" fmla="*/ 202730 w 5823173"/>
                <a:gd name="connsiteY4" fmla="*/ 727152 h 1896197"/>
                <a:gd name="connsiteX0" fmla="*/ 5488383 w 5842763"/>
                <a:gd name="connsiteY0" fmla="*/ 39 h 1896197"/>
                <a:gd name="connsiteX1" fmla="*/ 5840922 w 5842763"/>
                <a:gd name="connsiteY1" fmla="*/ 837321 h 1896197"/>
                <a:gd name="connsiteX2" fmla="*/ 4926523 w 5842763"/>
                <a:gd name="connsiteY2" fmla="*/ 1883925 h 1896197"/>
                <a:gd name="connsiteX3" fmla="*/ 57066 w 5842763"/>
                <a:gd name="connsiteY3" fmla="*/ 1355113 h 1896197"/>
                <a:gd name="connsiteX4" fmla="*/ 222320 w 5842763"/>
                <a:gd name="connsiteY4" fmla="*/ 727152 h 1896197"/>
                <a:gd name="connsiteX0" fmla="*/ 5393885 w 5747402"/>
                <a:gd name="connsiteY0" fmla="*/ 39 h 1906750"/>
                <a:gd name="connsiteX1" fmla="*/ 5746424 w 5747402"/>
                <a:gd name="connsiteY1" fmla="*/ 837321 h 1906750"/>
                <a:gd name="connsiteX2" fmla="*/ 4832025 w 5747402"/>
                <a:gd name="connsiteY2" fmla="*/ 1883925 h 1906750"/>
                <a:gd name="connsiteX3" fmla="*/ 149855 w 5747402"/>
                <a:gd name="connsiteY3" fmla="*/ 1476299 h 1906750"/>
                <a:gd name="connsiteX4" fmla="*/ 127822 w 5747402"/>
                <a:gd name="connsiteY4" fmla="*/ 727152 h 1906750"/>
                <a:gd name="connsiteX0" fmla="*/ 5455415 w 5808932"/>
                <a:gd name="connsiteY0" fmla="*/ 39 h 1916844"/>
                <a:gd name="connsiteX1" fmla="*/ 5807954 w 5808932"/>
                <a:gd name="connsiteY1" fmla="*/ 837321 h 1916844"/>
                <a:gd name="connsiteX2" fmla="*/ 4893555 w 5808932"/>
                <a:gd name="connsiteY2" fmla="*/ 1883925 h 1916844"/>
                <a:gd name="connsiteX3" fmla="*/ 211385 w 5808932"/>
                <a:gd name="connsiteY3" fmla="*/ 1476299 h 1916844"/>
                <a:gd name="connsiteX4" fmla="*/ 189352 w 5808932"/>
                <a:gd name="connsiteY4" fmla="*/ 727152 h 1916844"/>
                <a:gd name="connsiteX0" fmla="*/ 5396916 w 5750433"/>
                <a:gd name="connsiteY0" fmla="*/ 39 h 1901831"/>
                <a:gd name="connsiteX1" fmla="*/ 5749455 w 5750433"/>
                <a:gd name="connsiteY1" fmla="*/ 837321 h 1901831"/>
                <a:gd name="connsiteX2" fmla="*/ 4835056 w 5750433"/>
                <a:gd name="connsiteY2" fmla="*/ 1883925 h 1901831"/>
                <a:gd name="connsiteX3" fmla="*/ 152886 w 5750433"/>
                <a:gd name="connsiteY3" fmla="*/ 1476299 h 1901831"/>
                <a:gd name="connsiteX4" fmla="*/ 130853 w 5750433"/>
                <a:gd name="connsiteY4" fmla="*/ 727152 h 1901831"/>
                <a:gd name="connsiteX0" fmla="*/ 5489573 w 5843090"/>
                <a:gd name="connsiteY0" fmla="*/ 39 h 1913707"/>
                <a:gd name="connsiteX1" fmla="*/ 5842112 w 5843090"/>
                <a:gd name="connsiteY1" fmla="*/ 837321 h 1913707"/>
                <a:gd name="connsiteX2" fmla="*/ 4927713 w 5843090"/>
                <a:gd name="connsiteY2" fmla="*/ 1883925 h 1913707"/>
                <a:gd name="connsiteX3" fmla="*/ 245543 w 5843090"/>
                <a:gd name="connsiteY3" fmla="*/ 1476299 h 1913707"/>
                <a:gd name="connsiteX4" fmla="*/ 223510 w 5843090"/>
                <a:gd name="connsiteY4" fmla="*/ 727152 h 1913707"/>
                <a:gd name="connsiteX0" fmla="*/ 5661374 w 6047275"/>
                <a:gd name="connsiteY0" fmla="*/ 42 h 1905039"/>
                <a:gd name="connsiteX1" fmla="*/ 6013913 w 6047275"/>
                <a:gd name="connsiteY1" fmla="*/ 837324 h 1905039"/>
                <a:gd name="connsiteX2" fmla="*/ 5099514 w 6047275"/>
                <a:gd name="connsiteY2" fmla="*/ 1883928 h 1905039"/>
                <a:gd name="connsiteX3" fmla="*/ 417344 w 6047275"/>
                <a:gd name="connsiteY3" fmla="*/ 1476302 h 1905039"/>
                <a:gd name="connsiteX4" fmla="*/ 395311 w 6047275"/>
                <a:gd name="connsiteY4" fmla="*/ 727155 h 1905039"/>
                <a:gd name="connsiteX0" fmla="*/ 5661374 w 6047275"/>
                <a:gd name="connsiteY0" fmla="*/ 42 h 1932355"/>
                <a:gd name="connsiteX1" fmla="*/ 6013913 w 6047275"/>
                <a:gd name="connsiteY1" fmla="*/ 837324 h 1932355"/>
                <a:gd name="connsiteX2" fmla="*/ 5099514 w 6047275"/>
                <a:gd name="connsiteY2" fmla="*/ 1883928 h 1932355"/>
                <a:gd name="connsiteX3" fmla="*/ 2025805 w 6047275"/>
                <a:gd name="connsiteY3" fmla="*/ 1729692 h 1932355"/>
                <a:gd name="connsiteX4" fmla="*/ 417344 w 6047275"/>
                <a:gd name="connsiteY4" fmla="*/ 1476302 h 1932355"/>
                <a:gd name="connsiteX5" fmla="*/ 395311 w 6047275"/>
                <a:gd name="connsiteY5" fmla="*/ 727155 h 1932355"/>
                <a:gd name="connsiteX0" fmla="*/ 5443914 w 5829815"/>
                <a:gd name="connsiteY0" fmla="*/ 42 h 1988798"/>
                <a:gd name="connsiteX1" fmla="*/ 5796453 w 5829815"/>
                <a:gd name="connsiteY1" fmla="*/ 837324 h 1988798"/>
                <a:gd name="connsiteX2" fmla="*/ 4882054 w 5829815"/>
                <a:gd name="connsiteY2" fmla="*/ 1883928 h 1988798"/>
                <a:gd name="connsiteX3" fmla="*/ 1720210 w 5829815"/>
                <a:gd name="connsiteY3" fmla="*/ 1905962 h 1988798"/>
                <a:gd name="connsiteX4" fmla="*/ 199884 w 5829815"/>
                <a:gd name="connsiteY4" fmla="*/ 1476302 h 1988798"/>
                <a:gd name="connsiteX5" fmla="*/ 177851 w 5829815"/>
                <a:gd name="connsiteY5" fmla="*/ 727155 h 1988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29815" h="1988798">
                  <a:moveTo>
                    <a:pt x="5443914" y="42"/>
                  </a:moveTo>
                  <a:cubicBezTo>
                    <a:pt x="5790946" y="-5466"/>
                    <a:pt x="5890096" y="523343"/>
                    <a:pt x="5796453" y="837324"/>
                  </a:cubicBezTo>
                  <a:cubicBezTo>
                    <a:pt x="5702810" y="1151305"/>
                    <a:pt x="5561428" y="1705822"/>
                    <a:pt x="4882054" y="1883928"/>
                  </a:cubicBezTo>
                  <a:cubicBezTo>
                    <a:pt x="4202680" y="2062034"/>
                    <a:pt x="2500572" y="1973900"/>
                    <a:pt x="1720210" y="1905962"/>
                  </a:cubicBezTo>
                  <a:cubicBezTo>
                    <a:pt x="939848" y="1838024"/>
                    <a:pt x="456944" y="1672770"/>
                    <a:pt x="199884" y="1476302"/>
                  </a:cubicBezTo>
                  <a:cubicBezTo>
                    <a:pt x="-57176" y="1279834"/>
                    <a:pt x="-68192" y="683088"/>
                    <a:pt x="177851" y="727155"/>
                  </a:cubicBezTo>
                </a:path>
              </a:pathLst>
            </a:custGeom>
            <a:noFill/>
            <a:ln w="3810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p:cNvSpPr/>
            <p:nvPr/>
          </p:nvSpPr>
          <p:spPr>
            <a:xfrm>
              <a:off x="3261240" y="3320935"/>
              <a:ext cx="3821496" cy="1643241"/>
            </a:xfrm>
            <a:custGeom>
              <a:avLst/>
              <a:gdLst>
                <a:gd name="connsiteX0" fmla="*/ 3036547 w 3325542"/>
                <a:gd name="connsiteY0" fmla="*/ 0 h 1671477"/>
                <a:gd name="connsiteX1" fmla="*/ 3091632 w 3325542"/>
                <a:gd name="connsiteY1" fmla="*/ 1553378 h 1671477"/>
                <a:gd name="connsiteX2" fmla="*/ 480634 w 3325542"/>
                <a:gd name="connsiteY2" fmla="*/ 1487277 h 1671477"/>
                <a:gd name="connsiteX3" fmla="*/ 17926 w 3325542"/>
                <a:gd name="connsiteY3" fmla="*/ 881350 h 1671477"/>
                <a:gd name="connsiteX4" fmla="*/ 139111 w 3325542"/>
                <a:gd name="connsiteY4" fmla="*/ 738130 h 1671477"/>
                <a:gd name="connsiteX0" fmla="*/ 3036547 w 3147166"/>
                <a:gd name="connsiteY0" fmla="*/ 0 h 1528592"/>
                <a:gd name="connsiteX1" fmla="*/ 2684008 w 3147166"/>
                <a:gd name="connsiteY1" fmla="*/ 1311007 h 1528592"/>
                <a:gd name="connsiteX2" fmla="*/ 480634 w 3147166"/>
                <a:gd name="connsiteY2" fmla="*/ 1487277 h 1528592"/>
                <a:gd name="connsiteX3" fmla="*/ 17926 w 3147166"/>
                <a:gd name="connsiteY3" fmla="*/ 881350 h 1528592"/>
                <a:gd name="connsiteX4" fmla="*/ 139111 w 3147166"/>
                <a:gd name="connsiteY4" fmla="*/ 738130 h 1528592"/>
                <a:gd name="connsiteX0" fmla="*/ 2983597 w 3094216"/>
                <a:gd name="connsiteY0" fmla="*/ 0 h 1508244"/>
                <a:gd name="connsiteX1" fmla="*/ 2631058 w 3094216"/>
                <a:gd name="connsiteY1" fmla="*/ 1311007 h 1508244"/>
                <a:gd name="connsiteX2" fmla="*/ 427684 w 3094216"/>
                <a:gd name="connsiteY2" fmla="*/ 1487277 h 1508244"/>
                <a:gd name="connsiteX3" fmla="*/ 31077 w 3094216"/>
                <a:gd name="connsiteY3" fmla="*/ 1156772 h 1508244"/>
                <a:gd name="connsiteX4" fmla="*/ 86161 w 3094216"/>
                <a:gd name="connsiteY4" fmla="*/ 738130 h 1508244"/>
                <a:gd name="connsiteX0" fmla="*/ 3012809 w 3123428"/>
                <a:gd name="connsiteY0" fmla="*/ 0 h 1508244"/>
                <a:gd name="connsiteX1" fmla="*/ 2660270 w 3123428"/>
                <a:gd name="connsiteY1" fmla="*/ 1311007 h 1508244"/>
                <a:gd name="connsiteX2" fmla="*/ 456896 w 3123428"/>
                <a:gd name="connsiteY2" fmla="*/ 1487277 h 1508244"/>
                <a:gd name="connsiteX3" fmla="*/ 60289 w 3123428"/>
                <a:gd name="connsiteY3" fmla="*/ 1156772 h 1508244"/>
                <a:gd name="connsiteX4" fmla="*/ 115373 w 3123428"/>
                <a:gd name="connsiteY4" fmla="*/ 738130 h 1508244"/>
                <a:gd name="connsiteX0" fmla="*/ 2990419 w 3101038"/>
                <a:gd name="connsiteY0" fmla="*/ 0 h 1506619"/>
                <a:gd name="connsiteX1" fmla="*/ 2637880 w 3101038"/>
                <a:gd name="connsiteY1" fmla="*/ 1311007 h 1506619"/>
                <a:gd name="connsiteX2" fmla="*/ 434506 w 3101038"/>
                <a:gd name="connsiteY2" fmla="*/ 1487277 h 1506619"/>
                <a:gd name="connsiteX3" fmla="*/ 92984 w 3101038"/>
                <a:gd name="connsiteY3" fmla="*/ 1178806 h 1506619"/>
                <a:gd name="connsiteX4" fmla="*/ 92983 w 3101038"/>
                <a:gd name="connsiteY4" fmla="*/ 738130 h 1506619"/>
                <a:gd name="connsiteX0" fmla="*/ 3036240 w 3123451"/>
                <a:gd name="connsiteY0" fmla="*/ 0 h 1613020"/>
                <a:gd name="connsiteX1" fmla="*/ 2683701 w 3123451"/>
                <a:gd name="connsiteY1" fmla="*/ 1311007 h 1613020"/>
                <a:gd name="connsiteX2" fmla="*/ 1295575 w 3123451"/>
                <a:gd name="connsiteY2" fmla="*/ 1608463 h 1613020"/>
                <a:gd name="connsiteX3" fmla="*/ 138805 w 3123451"/>
                <a:gd name="connsiteY3" fmla="*/ 1178806 h 1613020"/>
                <a:gd name="connsiteX4" fmla="*/ 138804 w 3123451"/>
                <a:gd name="connsiteY4" fmla="*/ 738130 h 1613020"/>
                <a:gd name="connsiteX0" fmla="*/ 3006533 w 3093744"/>
                <a:gd name="connsiteY0" fmla="*/ 0 h 1610958"/>
                <a:gd name="connsiteX1" fmla="*/ 2653994 w 3093744"/>
                <a:gd name="connsiteY1" fmla="*/ 1311007 h 1610958"/>
                <a:gd name="connsiteX2" fmla="*/ 1265868 w 3093744"/>
                <a:gd name="connsiteY2" fmla="*/ 1608463 h 1610958"/>
                <a:gd name="connsiteX3" fmla="*/ 175199 w 3093744"/>
                <a:gd name="connsiteY3" fmla="*/ 1222873 h 1610958"/>
                <a:gd name="connsiteX4" fmla="*/ 109097 w 3093744"/>
                <a:gd name="connsiteY4" fmla="*/ 738130 h 1610958"/>
                <a:gd name="connsiteX0" fmla="*/ 3568394 w 3613983"/>
                <a:gd name="connsiteY0" fmla="*/ 0 h 1555609"/>
                <a:gd name="connsiteX1" fmla="*/ 2653994 w 3613983"/>
                <a:gd name="connsiteY1" fmla="*/ 1255922 h 1555609"/>
                <a:gd name="connsiteX2" fmla="*/ 1265868 w 3613983"/>
                <a:gd name="connsiteY2" fmla="*/ 1553378 h 1555609"/>
                <a:gd name="connsiteX3" fmla="*/ 175199 w 3613983"/>
                <a:gd name="connsiteY3" fmla="*/ 1167788 h 1555609"/>
                <a:gd name="connsiteX4" fmla="*/ 109097 w 3613983"/>
                <a:gd name="connsiteY4" fmla="*/ 683045 h 1555609"/>
                <a:gd name="connsiteX0" fmla="*/ 3568394 w 3811989"/>
                <a:gd name="connsiteY0" fmla="*/ 0 h 1612609"/>
                <a:gd name="connsiteX1" fmla="*/ 3579411 w 3811989"/>
                <a:gd name="connsiteY1" fmla="*/ 1443209 h 1612609"/>
                <a:gd name="connsiteX2" fmla="*/ 1265868 w 3811989"/>
                <a:gd name="connsiteY2" fmla="*/ 1553378 h 1612609"/>
                <a:gd name="connsiteX3" fmla="*/ 175199 w 3811989"/>
                <a:gd name="connsiteY3" fmla="*/ 1167788 h 1612609"/>
                <a:gd name="connsiteX4" fmla="*/ 109097 w 3811989"/>
                <a:gd name="connsiteY4" fmla="*/ 683045 h 1612609"/>
                <a:gd name="connsiteX0" fmla="*/ 3580234 w 3808662"/>
                <a:gd name="connsiteY0" fmla="*/ 0 h 1612609"/>
                <a:gd name="connsiteX1" fmla="*/ 3591251 w 3808662"/>
                <a:gd name="connsiteY1" fmla="*/ 1443209 h 1612609"/>
                <a:gd name="connsiteX2" fmla="*/ 1498046 w 3808662"/>
                <a:gd name="connsiteY2" fmla="*/ 1553378 h 1612609"/>
                <a:gd name="connsiteX3" fmla="*/ 187039 w 3808662"/>
                <a:gd name="connsiteY3" fmla="*/ 1167788 h 1612609"/>
                <a:gd name="connsiteX4" fmla="*/ 120937 w 3808662"/>
                <a:gd name="connsiteY4" fmla="*/ 683045 h 1612609"/>
                <a:gd name="connsiteX0" fmla="*/ 3580234 w 3910417"/>
                <a:gd name="connsiteY0" fmla="*/ 0 h 1590419"/>
                <a:gd name="connsiteX1" fmla="*/ 3745488 w 3910417"/>
                <a:gd name="connsiteY1" fmla="*/ 1399141 h 1590419"/>
                <a:gd name="connsiteX2" fmla="*/ 1498046 w 3910417"/>
                <a:gd name="connsiteY2" fmla="*/ 1553378 h 1590419"/>
                <a:gd name="connsiteX3" fmla="*/ 187039 w 3910417"/>
                <a:gd name="connsiteY3" fmla="*/ 1167788 h 1590419"/>
                <a:gd name="connsiteX4" fmla="*/ 120937 w 3910417"/>
                <a:gd name="connsiteY4" fmla="*/ 683045 h 1590419"/>
                <a:gd name="connsiteX0" fmla="*/ 3580234 w 4027896"/>
                <a:gd name="connsiteY0" fmla="*/ 0 h 1565383"/>
                <a:gd name="connsiteX1" fmla="*/ 3745488 w 4027896"/>
                <a:gd name="connsiteY1" fmla="*/ 1399141 h 1565383"/>
                <a:gd name="connsiteX2" fmla="*/ 1498046 w 4027896"/>
                <a:gd name="connsiteY2" fmla="*/ 1553378 h 1565383"/>
                <a:gd name="connsiteX3" fmla="*/ 187039 w 4027896"/>
                <a:gd name="connsiteY3" fmla="*/ 1167788 h 1565383"/>
                <a:gd name="connsiteX4" fmla="*/ 120937 w 4027896"/>
                <a:gd name="connsiteY4" fmla="*/ 683045 h 1565383"/>
                <a:gd name="connsiteX0" fmla="*/ 3580234 w 3925099"/>
                <a:gd name="connsiteY0" fmla="*/ 0 h 1566605"/>
                <a:gd name="connsiteX1" fmla="*/ 3745488 w 3925099"/>
                <a:gd name="connsiteY1" fmla="*/ 1399141 h 1566605"/>
                <a:gd name="connsiteX2" fmla="*/ 1498046 w 3925099"/>
                <a:gd name="connsiteY2" fmla="*/ 1553378 h 1566605"/>
                <a:gd name="connsiteX3" fmla="*/ 187039 w 3925099"/>
                <a:gd name="connsiteY3" fmla="*/ 1167788 h 1566605"/>
                <a:gd name="connsiteX4" fmla="*/ 120937 w 3925099"/>
                <a:gd name="connsiteY4" fmla="*/ 683045 h 1566605"/>
                <a:gd name="connsiteX0" fmla="*/ 3580234 w 3920125"/>
                <a:gd name="connsiteY0" fmla="*/ 0 h 1566605"/>
                <a:gd name="connsiteX1" fmla="*/ 3745488 w 3920125"/>
                <a:gd name="connsiteY1" fmla="*/ 1399141 h 1566605"/>
                <a:gd name="connsiteX2" fmla="*/ 1498046 w 3920125"/>
                <a:gd name="connsiteY2" fmla="*/ 1553378 h 1566605"/>
                <a:gd name="connsiteX3" fmla="*/ 187039 w 3920125"/>
                <a:gd name="connsiteY3" fmla="*/ 1167788 h 1566605"/>
                <a:gd name="connsiteX4" fmla="*/ 120937 w 3920125"/>
                <a:gd name="connsiteY4" fmla="*/ 683045 h 1566605"/>
                <a:gd name="connsiteX0" fmla="*/ 3580234 w 3843062"/>
                <a:gd name="connsiteY0" fmla="*/ 0 h 1566605"/>
                <a:gd name="connsiteX1" fmla="*/ 3635319 w 3843062"/>
                <a:gd name="connsiteY1" fmla="*/ 1399141 h 1566605"/>
                <a:gd name="connsiteX2" fmla="*/ 1498046 w 3843062"/>
                <a:gd name="connsiteY2" fmla="*/ 1553378 h 1566605"/>
                <a:gd name="connsiteX3" fmla="*/ 187039 w 3843062"/>
                <a:gd name="connsiteY3" fmla="*/ 1167788 h 1566605"/>
                <a:gd name="connsiteX4" fmla="*/ 120937 w 3843062"/>
                <a:gd name="connsiteY4" fmla="*/ 683045 h 1566605"/>
                <a:gd name="connsiteX0" fmla="*/ 3569217 w 3824127"/>
                <a:gd name="connsiteY0" fmla="*/ 0 h 1659953"/>
                <a:gd name="connsiteX1" fmla="*/ 3635319 w 3824127"/>
                <a:gd name="connsiteY1" fmla="*/ 1465243 h 1659953"/>
                <a:gd name="connsiteX2" fmla="*/ 1498046 w 3824127"/>
                <a:gd name="connsiteY2" fmla="*/ 1619480 h 1659953"/>
                <a:gd name="connsiteX3" fmla="*/ 187039 w 3824127"/>
                <a:gd name="connsiteY3" fmla="*/ 1233890 h 1659953"/>
                <a:gd name="connsiteX4" fmla="*/ 120937 w 3824127"/>
                <a:gd name="connsiteY4" fmla="*/ 749147 h 1659953"/>
                <a:gd name="connsiteX0" fmla="*/ 3569217 w 3824127"/>
                <a:gd name="connsiteY0" fmla="*/ 0 h 1659953"/>
                <a:gd name="connsiteX1" fmla="*/ 3635319 w 3824127"/>
                <a:gd name="connsiteY1" fmla="*/ 1465243 h 1659953"/>
                <a:gd name="connsiteX2" fmla="*/ 1498046 w 3824127"/>
                <a:gd name="connsiteY2" fmla="*/ 1619480 h 1659953"/>
                <a:gd name="connsiteX3" fmla="*/ 187039 w 3824127"/>
                <a:gd name="connsiteY3" fmla="*/ 1233890 h 1659953"/>
                <a:gd name="connsiteX4" fmla="*/ 120937 w 3824127"/>
                <a:gd name="connsiteY4" fmla="*/ 749147 h 1659953"/>
                <a:gd name="connsiteX0" fmla="*/ 3562867 w 3821496"/>
                <a:gd name="connsiteY0" fmla="*/ 0 h 1643241"/>
                <a:gd name="connsiteX1" fmla="*/ 3635319 w 3821496"/>
                <a:gd name="connsiteY1" fmla="*/ 1449368 h 1643241"/>
                <a:gd name="connsiteX2" fmla="*/ 1498046 w 3821496"/>
                <a:gd name="connsiteY2" fmla="*/ 1603605 h 1643241"/>
                <a:gd name="connsiteX3" fmla="*/ 187039 w 3821496"/>
                <a:gd name="connsiteY3" fmla="*/ 1218015 h 1643241"/>
                <a:gd name="connsiteX4" fmla="*/ 120937 w 3821496"/>
                <a:gd name="connsiteY4" fmla="*/ 733272 h 1643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21496" h="1643241">
                  <a:moveTo>
                    <a:pt x="3562867" y="0"/>
                  </a:moveTo>
                  <a:cubicBezTo>
                    <a:pt x="3781369" y="57838"/>
                    <a:pt x="3979456" y="1182101"/>
                    <a:pt x="3635319" y="1449368"/>
                  </a:cubicBezTo>
                  <a:cubicBezTo>
                    <a:pt x="3291182" y="1716635"/>
                    <a:pt x="2072759" y="1642164"/>
                    <a:pt x="1498046" y="1603605"/>
                  </a:cubicBezTo>
                  <a:cubicBezTo>
                    <a:pt x="923333" y="1565046"/>
                    <a:pt x="416557" y="1363070"/>
                    <a:pt x="187039" y="1218015"/>
                  </a:cubicBezTo>
                  <a:cubicBezTo>
                    <a:pt x="-42479" y="1072960"/>
                    <a:pt x="-56251" y="819571"/>
                    <a:pt x="120937" y="733272"/>
                  </a:cubicBezTo>
                </a:path>
              </a:pathLst>
            </a:custGeom>
            <a:noFill/>
            <a:ln w="3810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extBox 65"/>
            <p:cNvSpPr txBox="1"/>
            <p:nvPr/>
          </p:nvSpPr>
          <p:spPr>
            <a:xfrm>
              <a:off x="6457732" y="4798243"/>
              <a:ext cx="1071688" cy="430887"/>
            </a:xfrm>
            <a:prstGeom prst="rect">
              <a:avLst/>
            </a:prstGeom>
            <a:noFill/>
          </p:spPr>
          <p:txBody>
            <a:bodyPr wrap="square" rtlCol="0">
              <a:spAutoFit/>
            </a:bodyPr>
            <a:lstStyle/>
            <a:p>
              <a:pPr algn="ctr"/>
              <a:r>
                <a:rPr lang="en-US" sz="2200" b="1" dirty="0"/>
                <a:t>W</a:t>
              </a:r>
            </a:p>
          </p:txBody>
        </p:sp>
      </p:grpSp>
      <p:sp>
        <p:nvSpPr>
          <p:cNvPr id="7" name="Oval 6"/>
          <p:cNvSpPr/>
          <p:nvPr/>
        </p:nvSpPr>
        <p:spPr>
          <a:xfrm>
            <a:off x="477242" y="1879262"/>
            <a:ext cx="990600" cy="523717"/>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latin typeface="Consolas" charset="0"/>
                <a:ea typeface="Consolas" charset="0"/>
                <a:cs typeface="Consolas" charset="0"/>
              </a:rPr>
              <a:t>add</a:t>
            </a:r>
            <a:endParaRPr lang="en-US" b="1" dirty="0">
              <a:latin typeface="Consolas" charset="0"/>
              <a:ea typeface="Consolas" charset="0"/>
              <a:cs typeface="Consolas" charset="0"/>
            </a:endParaRPr>
          </a:p>
        </p:txBody>
      </p:sp>
      <p:sp>
        <p:nvSpPr>
          <p:cNvPr id="37" name="Oval 36"/>
          <p:cNvSpPr/>
          <p:nvPr/>
        </p:nvSpPr>
        <p:spPr>
          <a:xfrm>
            <a:off x="464815" y="1867968"/>
            <a:ext cx="990600" cy="523717"/>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latin typeface="Consolas" charset="0"/>
                <a:ea typeface="Consolas" charset="0"/>
                <a:cs typeface="Consolas" charset="0"/>
              </a:rPr>
              <a:t>sub</a:t>
            </a:r>
            <a:endParaRPr lang="en-US" b="1" dirty="0">
              <a:latin typeface="Consolas" charset="0"/>
              <a:ea typeface="Consolas" charset="0"/>
              <a:cs typeface="Consolas" charset="0"/>
            </a:endParaRPr>
          </a:p>
        </p:txBody>
      </p:sp>
      <p:sp>
        <p:nvSpPr>
          <p:cNvPr id="39" name="Oval 38"/>
          <p:cNvSpPr/>
          <p:nvPr/>
        </p:nvSpPr>
        <p:spPr>
          <a:xfrm>
            <a:off x="470721" y="1879261"/>
            <a:ext cx="990600" cy="523717"/>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err="1">
                <a:latin typeface="Consolas" charset="0"/>
                <a:ea typeface="Consolas" charset="0"/>
                <a:cs typeface="Consolas" charset="0"/>
              </a:rPr>
              <a:t>sw</a:t>
            </a:r>
            <a:endParaRPr lang="en-US" b="1" dirty="0">
              <a:latin typeface="Consolas" charset="0"/>
              <a:ea typeface="Consolas" charset="0"/>
              <a:cs typeface="Consolas" charset="0"/>
            </a:endParaRPr>
          </a:p>
        </p:txBody>
      </p:sp>
    </p:spTree>
    <p:extLst>
      <p:ext uri="{BB962C8B-B14F-4D97-AF65-F5344CB8AC3E}">
        <p14:creationId xmlns:p14="http://schemas.microsoft.com/office/powerpoint/2010/main" val="18146255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61111E-6 -2.22222E-6 L 0.13143 -2.22222E-6 " pathEditMode="relative" rAng="0" ptsTypes="AA">
                                      <p:cBhvr>
                                        <p:cTn id="6" dur="500" fill="hold"/>
                                        <p:tgtEl>
                                          <p:spTgt spid="7"/>
                                        </p:tgtEl>
                                        <p:attrNameLst>
                                          <p:attrName>ppt_x</p:attrName>
                                          <p:attrName>ppt_y</p:attrName>
                                        </p:attrNameLst>
                                      </p:cBhvr>
                                      <p:rCtr x="6562" y="0"/>
                                    </p:animMotion>
                                  </p:childTnLst>
                                </p:cTn>
                              </p:par>
                            </p:childTnLst>
                          </p:cTn>
                        </p:par>
                        <p:par>
                          <p:cTn id="7" fill="hold">
                            <p:stCondLst>
                              <p:cond delay="500"/>
                            </p:stCondLst>
                            <p:childTnLst>
                              <p:par>
                                <p:cTn id="8" presetID="10" presetClass="entr" presetSubtype="0" fill="hold" grpId="4" nodeType="after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fade">
                                      <p:cBhvr>
                                        <p:cTn id="10" dur="200"/>
                                        <p:tgtEl>
                                          <p:spTgt spid="37"/>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1" nodeType="clickEffect">
                                  <p:stCondLst>
                                    <p:cond delay="0"/>
                                  </p:stCondLst>
                                  <p:childTnLst>
                                    <p:animMotion origin="layout" path="M 0.13143 -2.22222E-6 L 0.42882 -0.00444 " pathEditMode="relative" rAng="0" ptsTypes="AA">
                                      <p:cBhvr>
                                        <p:cTn id="14" dur="500" fill="hold"/>
                                        <p:tgtEl>
                                          <p:spTgt spid="7"/>
                                        </p:tgtEl>
                                        <p:attrNameLst>
                                          <p:attrName>ppt_x</p:attrName>
                                          <p:attrName>ppt_y</p:attrName>
                                        </p:attrNameLst>
                                      </p:cBhvr>
                                      <p:rCtr x="14861" y="-222"/>
                                    </p:animMotion>
                                  </p:childTnLst>
                                </p:cTn>
                              </p:par>
                              <p:par>
                                <p:cTn id="15" presetID="42" presetClass="path" presetSubtype="0" accel="50000" decel="50000" fill="hold" grpId="0" nodeType="withEffect">
                                  <p:stCondLst>
                                    <p:cond delay="0"/>
                                  </p:stCondLst>
                                  <p:childTnLst>
                                    <p:animMotion origin="layout" path="M -4.72222E-6 2.22222E-6 L 0.13143 2.22222E-6 " pathEditMode="relative" rAng="0" ptsTypes="AA">
                                      <p:cBhvr>
                                        <p:cTn id="16" dur="500" fill="hold"/>
                                        <p:tgtEl>
                                          <p:spTgt spid="37"/>
                                        </p:tgtEl>
                                        <p:attrNameLst>
                                          <p:attrName>ppt_x</p:attrName>
                                          <p:attrName>ppt_y</p:attrName>
                                        </p:attrNameLst>
                                      </p:cBhvr>
                                      <p:rCtr x="6562" y="0"/>
                                    </p:animMotion>
                                  </p:childTnLst>
                                </p:cTn>
                              </p:par>
                            </p:childTnLst>
                          </p:cTn>
                        </p:par>
                        <p:par>
                          <p:cTn id="17" fill="hold">
                            <p:stCondLst>
                              <p:cond delay="500"/>
                            </p:stCondLst>
                            <p:childTnLst>
                              <p:par>
                                <p:cTn id="18" presetID="10" presetClass="entr" presetSubtype="0" fill="hold" grpId="3"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200"/>
                                        <p:tgtEl>
                                          <p:spTgt spid="39"/>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path" presetSubtype="0" accel="50000" decel="50000" fill="hold" grpId="2" nodeType="clickEffect">
                                  <p:stCondLst>
                                    <p:cond delay="0"/>
                                  </p:stCondLst>
                                  <p:childTnLst>
                                    <p:animMotion origin="layout" path="M 0.42882 -0.00444 L 0.61025 -0.0075 " pathEditMode="relative" rAng="0" ptsTypes="AA">
                                      <p:cBhvr>
                                        <p:cTn id="24" dur="500" fill="hold"/>
                                        <p:tgtEl>
                                          <p:spTgt spid="7"/>
                                        </p:tgtEl>
                                        <p:attrNameLst>
                                          <p:attrName>ppt_x</p:attrName>
                                          <p:attrName>ppt_y</p:attrName>
                                        </p:attrNameLst>
                                      </p:cBhvr>
                                      <p:rCtr x="9063" y="-167"/>
                                    </p:animMotion>
                                  </p:childTnLst>
                                </p:cTn>
                              </p:par>
                              <p:par>
                                <p:cTn id="25" presetID="42" presetClass="path" presetSubtype="0" accel="50000" decel="50000" fill="hold" grpId="1" nodeType="withEffect">
                                  <p:stCondLst>
                                    <p:cond delay="0"/>
                                  </p:stCondLst>
                                  <p:childTnLst>
                                    <p:animMotion origin="layout" path="M 0.13143 2.22222E-6 L 0.42882 -0.00445 " pathEditMode="relative" rAng="0" ptsTypes="AA">
                                      <p:cBhvr>
                                        <p:cTn id="26" dur="500" fill="hold"/>
                                        <p:tgtEl>
                                          <p:spTgt spid="37"/>
                                        </p:tgtEl>
                                        <p:attrNameLst>
                                          <p:attrName>ppt_x</p:attrName>
                                          <p:attrName>ppt_y</p:attrName>
                                        </p:attrNameLst>
                                      </p:cBhvr>
                                      <p:rCtr x="14861" y="-222"/>
                                    </p:animMotion>
                                  </p:childTnLst>
                                </p:cTn>
                              </p:par>
                              <p:par>
                                <p:cTn id="27" presetID="42" presetClass="path" presetSubtype="0" accel="50000" decel="50000" fill="hold" grpId="0" nodeType="withEffect">
                                  <p:stCondLst>
                                    <p:cond delay="0"/>
                                  </p:stCondLst>
                                  <p:childTnLst>
                                    <p:animMotion origin="layout" path="M 8.33333E-7 -2.22222E-6 L 0.13142 -2.22222E-6 " pathEditMode="relative" rAng="0" ptsTypes="AA">
                                      <p:cBhvr>
                                        <p:cTn id="28" dur="500" fill="hold"/>
                                        <p:tgtEl>
                                          <p:spTgt spid="39"/>
                                        </p:tgtEl>
                                        <p:attrNameLst>
                                          <p:attrName>ppt_x</p:attrName>
                                          <p:attrName>ppt_y</p:attrName>
                                        </p:attrNameLst>
                                      </p:cBhvr>
                                      <p:rCtr x="6562" y="0"/>
                                    </p:animMotion>
                                  </p:childTnLst>
                                </p:cTn>
                              </p:par>
                            </p:childTnLst>
                          </p:cTn>
                        </p:par>
                      </p:childTnLst>
                    </p:cTn>
                  </p:par>
                  <p:par>
                    <p:cTn id="29" fill="hold">
                      <p:stCondLst>
                        <p:cond delay="indefinite"/>
                      </p:stCondLst>
                      <p:childTnLst>
                        <p:par>
                          <p:cTn id="30" fill="hold">
                            <p:stCondLst>
                              <p:cond delay="0"/>
                            </p:stCondLst>
                            <p:childTnLst>
                              <p:par>
                                <p:cTn id="31" presetID="0" presetClass="path" presetSubtype="0" accel="50000" decel="50000" fill="hold" grpId="3" nodeType="clickEffect">
                                  <p:stCondLst>
                                    <p:cond delay="0"/>
                                  </p:stCondLst>
                                  <p:childTnLst>
                                    <p:animMotion origin="layout" path="M 0.61024 -0.0075 L 0.64514 0.05611 L 0.65972 0.2875 L 0.64635 0.35889 L 0.59097 0.38972 L 0.45243 0.39361 L 0.36562 0.38389 L 0.26684 0.32972 L 0.24167 0.27777 L 0.24757 0.23916 L 0.26198 0.23139 " pathEditMode="relative" rAng="0" ptsTypes="AAAAAAAAAAA">
                                      <p:cBhvr>
                                        <p:cTn id="32" dur="1000" fill="hold"/>
                                        <p:tgtEl>
                                          <p:spTgt spid="7"/>
                                        </p:tgtEl>
                                        <p:attrNameLst>
                                          <p:attrName>ppt_x</p:attrName>
                                          <p:attrName>ppt_y</p:attrName>
                                        </p:attrNameLst>
                                      </p:cBhvr>
                                      <p:rCtr x="-15955" y="20056"/>
                                    </p:animMotion>
                                  </p:childTnLst>
                                </p:cTn>
                              </p:par>
                              <p:par>
                                <p:cTn id="33" presetID="42" presetClass="path" presetSubtype="0" accel="50000" decel="50000" fill="hold" grpId="2" nodeType="withEffect">
                                  <p:stCondLst>
                                    <p:cond delay="0"/>
                                  </p:stCondLst>
                                  <p:childTnLst>
                                    <p:animMotion origin="layout" path="M 0.42882 -0.00445 L 0.61025 -0.0075 " pathEditMode="relative" rAng="0" ptsTypes="AA">
                                      <p:cBhvr>
                                        <p:cTn id="34" dur="500" fill="hold"/>
                                        <p:tgtEl>
                                          <p:spTgt spid="37"/>
                                        </p:tgtEl>
                                        <p:attrNameLst>
                                          <p:attrName>ppt_x</p:attrName>
                                          <p:attrName>ppt_y</p:attrName>
                                        </p:attrNameLst>
                                      </p:cBhvr>
                                      <p:rCtr x="9063" y="-167"/>
                                    </p:animMotion>
                                  </p:childTnLst>
                                </p:cTn>
                              </p:par>
                              <p:par>
                                <p:cTn id="35" presetID="42" presetClass="path" presetSubtype="0" accel="50000" decel="50000" fill="hold" grpId="1" nodeType="withEffect">
                                  <p:stCondLst>
                                    <p:cond delay="0"/>
                                  </p:stCondLst>
                                  <p:childTnLst>
                                    <p:animMotion origin="layout" path="M 0.13142 -2.22222E-6 L 0.42882 -0.00444 " pathEditMode="relative" rAng="0" ptsTypes="AA">
                                      <p:cBhvr>
                                        <p:cTn id="36" dur="500" fill="hold"/>
                                        <p:tgtEl>
                                          <p:spTgt spid="39"/>
                                        </p:tgtEl>
                                        <p:attrNameLst>
                                          <p:attrName>ppt_x</p:attrName>
                                          <p:attrName>ppt_y</p:attrName>
                                        </p:attrNameLst>
                                      </p:cBhvr>
                                      <p:rCtr x="14861" y="-222"/>
                                    </p:animMotion>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4" nodeType="clickEffect">
                                  <p:stCondLst>
                                    <p:cond delay="0"/>
                                  </p:stCondLst>
                                  <p:childTnLst>
                                    <p:animEffect transition="out" filter="fade">
                                      <p:cBhvr>
                                        <p:cTn id="40" dur="200"/>
                                        <p:tgtEl>
                                          <p:spTgt spid="7"/>
                                        </p:tgtEl>
                                      </p:cBhvr>
                                    </p:animEffect>
                                    <p:set>
                                      <p:cBhvr>
                                        <p:cTn id="41" dur="1" fill="hold">
                                          <p:stCondLst>
                                            <p:cond delay="199"/>
                                          </p:stCondLst>
                                        </p:cTn>
                                        <p:tgtEl>
                                          <p:spTgt spid="7"/>
                                        </p:tgtEl>
                                        <p:attrNameLst>
                                          <p:attrName>style.visibility</p:attrName>
                                        </p:attrNameLst>
                                      </p:cBhvr>
                                      <p:to>
                                        <p:strVal val="hidden"/>
                                      </p:to>
                                    </p:set>
                                  </p:childTnLst>
                                </p:cTn>
                              </p:par>
                              <p:par>
                                <p:cTn id="42" presetID="0" presetClass="path" presetSubtype="0" accel="50000" decel="50000" fill="hold" grpId="3" nodeType="withEffect">
                                  <p:stCondLst>
                                    <p:cond delay="0"/>
                                  </p:stCondLst>
                                  <p:childTnLst>
                                    <p:animMotion origin="layout" path="M 0.61025 -0.0075 L 0.64514 0.05611 L 0.65973 0.2875 L 0.64636 0.35889 L 0.59098 0.38972 L 0.45244 0.39361 L 0.36563 0.38389 L 0.26685 0.32972 L 0.24167 0.27778 L 0.24757 0.23916 L 0.26198 0.23139 " pathEditMode="relative" rAng="0" ptsTypes="AAAAAAAAAAA">
                                      <p:cBhvr>
                                        <p:cTn id="43" dur="1000" fill="hold"/>
                                        <p:tgtEl>
                                          <p:spTgt spid="37"/>
                                        </p:tgtEl>
                                        <p:attrNameLst>
                                          <p:attrName>ppt_x</p:attrName>
                                          <p:attrName>ppt_y</p:attrName>
                                        </p:attrNameLst>
                                      </p:cBhvr>
                                      <p:rCtr x="-15955" y="20056"/>
                                    </p:animMotion>
                                  </p:childTnLst>
                                </p:cTn>
                              </p:par>
                              <p:par>
                                <p:cTn id="44" presetID="42" presetClass="path" presetSubtype="0" accel="50000" decel="50000" fill="hold" grpId="2" nodeType="withEffect">
                                  <p:stCondLst>
                                    <p:cond delay="0"/>
                                  </p:stCondLst>
                                  <p:childTnLst>
                                    <p:animMotion origin="layout" path="M 0.42882 -0.00444 L 0.61024 -0.0075 " pathEditMode="relative" rAng="0" ptsTypes="AA">
                                      <p:cBhvr>
                                        <p:cTn id="45" dur="500" fill="hold"/>
                                        <p:tgtEl>
                                          <p:spTgt spid="39"/>
                                        </p:tgtEl>
                                        <p:attrNameLst>
                                          <p:attrName>ppt_x</p:attrName>
                                          <p:attrName>ppt_y</p:attrName>
                                        </p:attrNameLst>
                                      </p:cBhvr>
                                      <p:rCtr x="9063" y="-167"/>
                                    </p:animMotion>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5" nodeType="clickEffect">
                                  <p:stCondLst>
                                    <p:cond delay="0"/>
                                  </p:stCondLst>
                                  <p:childTnLst>
                                    <p:animEffect transition="out" filter="fade">
                                      <p:cBhvr>
                                        <p:cTn id="49" dur="200"/>
                                        <p:tgtEl>
                                          <p:spTgt spid="37"/>
                                        </p:tgtEl>
                                      </p:cBhvr>
                                    </p:animEffect>
                                    <p:set>
                                      <p:cBhvr>
                                        <p:cTn id="50" dur="1" fill="hold">
                                          <p:stCondLst>
                                            <p:cond delay="199"/>
                                          </p:stCondLst>
                                        </p:cTn>
                                        <p:tgtEl>
                                          <p:spTgt spid="37"/>
                                        </p:tgtEl>
                                        <p:attrNameLst>
                                          <p:attrName>style.visibility</p:attrName>
                                        </p:attrNameLst>
                                      </p:cBhvr>
                                      <p:to>
                                        <p:strVal val="hidden"/>
                                      </p:to>
                                    </p:set>
                                  </p:childTnLst>
                                </p:cTn>
                              </p:par>
                              <p:par>
                                <p:cTn id="51" presetID="42" presetClass="path" presetSubtype="0" accel="50000" decel="50000" fill="hold" grpId="4" nodeType="withEffect">
                                  <p:stCondLst>
                                    <p:cond delay="0"/>
                                  </p:stCondLst>
                                  <p:childTnLst>
                                    <p:animMotion origin="layout" path="M 0.61024 -0.0075 L 0.69566 0.16056 " pathEditMode="relative" rAng="0" ptsTypes="AA">
                                      <p:cBhvr>
                                        <p:cTn id="52" dur="500" fill="hold"/>
                                        <p:tgtEl>
                                          <p:spTgt spid="39"/>
                                        </p:tgtEl>
                                        <p:attrNameLst>
                                          <p:attrName>ppt_x</p:attrName>
                                          <p:attrName>ppt_y</p:attrName>
                                        </p:attrNameLst>
                                      </p:cBhvr>
                                      <p:rCtr x="4271" y="8389"/>
                                    </p:animMotion>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5" nodeType="clickEffect">
                                  <p:stCondLst>
                                    <p:cond delay="0"/>
                                  </p:stCondLst>
                                  <p:childTnLst>
                                    <p:animEffect transition="out" filter="fade">
                                      <p:cBhvr>
                                        <p:cTn id="56" dur="200"/>
                                        <p:tgtEl>
                                          <p:spTgt spid="39"/>
                                        </p:tgtEl>
                                      </p:cBhvr>
                                    </p:animEffect>
                                    <p:set>
                                      <p:cBhvr>
                                        <p:cTn id="57" dur="1" fill="hold">
                                          <p:stCondLst>
                                            <p:cond delay="199"/>
                                          </p:stCondLst>
                                        </p:cTn>
                                        <p:tgtEl>
                                          <p:spTgt spid="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7" grpId="2" animBg="1"/>
      <p:bldP spid="7" grpId="3" animBg="1"/>
      <p:bldP spid="7" grpId="4" animBg="1"/>
      <p:bldP spid="37" grpId="0" animBg="1"/>
      <p:bldP spid="37" grpId="1" animBg="1"/>
      <p:bldP spid="37" grpId="2" animBg="1"/>
      <p:bldP spid="37" grpId="3" animBg="1"/>
      <p:bldP spid="37" grpId="4" animBg="1"/>
      <p:bldP spid="37" grpId="5" animBg="1"/>
      <p:bldP spid="39" grpId="0" animBg="1"/>
      <p:bldP spid="39" grpId="1" animBg="1"/>
      <p:bldP spid="39" grpId="2" animBg="1"/>
      <p:bldP spid="39" grpId="3" animBg="1"/>
      <p:bldP spid="39" grpId="4" animBg="1"/>
      <p:bldP spid="39" grpId="5"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a:t>
            </a:r>
            <a:r>
              <a:rPr lang="mr-IN" dirty="0"/>
              <a:t>…</a:t>
            </a:r>
            <a:r>
              <a:rPr lang="en-US" dirty="0"/>
              <a:t> why</a:t>
            </a:r>
            <a:r>
              <a:rPr lang="en-US" sz="2000" dirty="0"/>
              <a:t> (animated)</a:t>
            </a:r>
          </a:p>
        </p:txBody>
      </p:sp>
      <p:sp>
        <p:nvSpPr>
          <p:cNvPr id="3" name="Content Placeholder 2"/>
          <p:cNvSpPr>
            <a:spLocks noGrp="1"/>
          </p:cNvSpPr>
          <p:nvPr>
            <p:ph idx="1"/>
          </p:nvPr>
        </p:nvSpPr>
        <p:spPr>
          <a:xfrm>
            <a:off x="152400" y="495301"/>
            <a:ext cx="8991600" cy="1523999"/>
          </a:xfrm>
        </p:spPr>
        <p:txBody>
          <a:bodyPr/>
          <a:lstStyle/>
          <a:p>
            <a:r>
              <a:rPr lang="en-US" dirty="0"/>
              <a:t>did we make any </a:t>
            </a:r>
            <a:r>
              <a:rPr lang="en-US" b="1" dirty="0"/>
              <a:t>individual instruction</a:t>
            </a:r>
            <a:r>
              <a:rPr lang="en-US" dirty="0"/>
              <a:t> faster?</a:t>
            </a:r>
          </a:p>
          <a:p>
            <a:pPr lvl="1"/>
            <a:r>
              <a:rPr lang="en-US" dirty="0"/>
              <a:t>no, the add and sub still took 4 cycles</a:t>
            </a:r>
            <a:r>
              <a:rPr lang="mr-IN" dirty="0"/>
              <a:t>…</a:t>
            </a:r>
            <a:endParaRPr lang="en-US" dirty="0"/>
          </a:p>
          <a:p>
            <a:r>
              <a:rPr lang="en-US" dirty="0"/>
              <a:t>but they </a:t>
            </a:r>
            <a:r>
              <a:rPr lang="en-US" b="1" dirty="0"/>
              <a:t>finished</a:t>
            </a:r>
            <a:r>
              <a:rPr lang="en-US" dirty="0"/>
              <a:t> </a:t>
            </a:r>
            <a:r>
              <a:rPr lang="en-US" b="1" dirty="0"/>
              <a:t>faster. </a:t>
            </a:r>
            <a:r>
              <a:rPr lang="en-US" i="1" dirty="0"/>
              <a:t>how?</a:t>
            </a:r>
            <a:r>
              <a:rPr lang="en-US" dirty="0"/>
              <a:t> well let’s consider a simpler </a:t>
            </a:r>
            <a:r>
              <a:rPr lang="en-US" dirty="0" err="1"/>
              <a:t>datapath</a:t>
            </a:r>
            <a:r>
              <a:rPr lang="en-US" dirty="0"/>
              <a:t> with only </a:t>
            </a:r>
            <a:r>
              <a:rPr lang="en-US" b="1" dirty="0"/>
              <a:t>two stages: </a:t>
            </a:r>
            <a:r>
              <a:rPr lang="en-US" dirty="0"/>
              <a:t>fetch and execute.</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6</a:t>
            </a:fld>
            <a:endParaRPr lang="en-US"/>
          </a:p>
        </p:txBody>
      </p:sp>
      <p:sp>
        <p:nvSpPr>
          <p:cNvPr id="9" name="TextBox 8"/>
          <p:cNvSpPr txBox="1"/>
          <p:nvPr/>
        </p:nvSpPr>
        <p:spPr>
          <a:xfrm>
            <a:off x="5110199" y="1847463"/>
            <a:ext cx="3900076" cy="769441"/>
          </a:xfrm>
          <a:prstGeom prst="rect">
            <a:avLst/>
          </a:prstGeom>
          <a:noFill/>
        </p:spPr>
        <p:txBody>
          <a:bodyPr wrap="square" rtlCol="0">
            <a:spAutoFit/>
          </a:bodyPr>
          <a:lstStyle/>
          <a:p>
            <a:pPr algn="ctr"/>
            <a:r>
              <a:rPr lang="en-US" sz="2200" dirty="0"/>
              <a:t>6 cycles for 3 instructions </a:t>
            </a:r>
          </a:p>
          <a:p>
            <a:pPr algn="ctr"/>
            <a:r>
              <a:rPr lang="en-US" sz="2200" dirty="0"/>
              <a:t>(CPI = 2)</a:t>
            </a:r>
          </a:p>
        </p:txBody>
      </p:sp>
      <p:sp>
        <p:nvSpPr>
          <p:cNvPr id="10" name="TextBox 9"/>
          <p:cNvSpPr txBox="1"/>
          <p:nvPr/>
        </p:nvSpPr>
        <p:spPr>
          <a:xfrm>
            <a:off x="0" y="4335352"/>
            <a:ext cx="9144000" cy="430887"/>
          </a:xfrm>
          <a:prstGeom prst="rect">
            <a:avLst/>
          </a:prstGeom>
          <a:noFill/>
        </p:spPr>
        <p:txBody>
          <a:bodyPr wrap="square" rtlCol="0">
            <a:spAutoFit/>
          </a:bodyPr>
          <a:lstStyle/>
          <a:p>
            <a:pPr algn="ctr"/>
            <a:r>
              <a:rPr lang="en-US" sz="2200" dirty="0"/>
              <a:t>the longer the sequence of instructions gets, </a:t>
            </a:r>
            <a:r>
              <a:rPr lang="en-US" sz="2200" i="1" dirty="0">
                <a:solidFill>
                  <a:srgbClr val="00B050"/>
                </a:solidFill>
              </a:rPr>
              <a:t>the closer the CPI gets to 1.</a:t>
            </a:r>
          </a:p>
        </p:txBody>
      </p:sp>
      <p:sp>
        <p:nvSpPr>
          <p:cNvPr id="14" name="TextBox 13">
            <a:extLst>
              <a:ext uri="{FF2B5EF4-FFF2-40B4-BE49-F238E27FC236}">
                <a16:creationId xmlns:a16="http://schemas.microsoft.com/office/drawing/2014/main" id="{55F71352-CB05-4A46-887D-6F1B4AF69D0D}"/>
              </a:ext>
            </a:extLst>
          </p:cNvPr>
          <p:cNvSpPr txBox="1"/>
          <p:nvPr/>
        </p:nvSpPr>
        <p:spPr>
          <a:xfrm>
            <a:off x="228600" y="2032129"/>
            <a:ext cx="1952779" cy="400110"/>
          </a:xfrm>
          <a:prstGeom prst="rect">
            <a:avLst/>
          </a:prstGeom>
          <a:noFill/>
        </p:spPr>
        <p:txBody>
          <a:bodyPr wrap="none" rtlCol="0">
            <a:spAutoFit/>
          </a:bodyPr>
          <a:lstStyle/>
          <a:p>
            <a:pPr algn="r"/>
            <a:r>
              <a:rPr lang="en-US" sz="2000" b="1" dirty="0"/>
              <a:t>non-pipelined:</a:t>
            </a:r>
          </a:p>
        </p:txBody>
      </p:sp>
      <p:grpSp>
        <p:nvGrpSpPr>
          <p:cNvPr id="32" name="Group 31">
            <a:extLst>
              <a:ext uri="{FF2B5EF4-FFF2-40B4-BE49-F238E27FC236}">
                <a16:creationId xmlns:a16="http://schemas.microsoft.com/office/drawing/2014/main" id="{7507E08A-4361-BA4B-B6CD-74D1F433A9C5}"/>
              </a:ext>
            </a:extLst>
          </p:cNvPr>
          <p:cNvGrpSpPr/>
          <p:nvPr/>
        </p:nvGrpSpPr>
        <p:grpSpPr>
          <a:xfrm>
            <a:off x="2181379" y="2032129"/>
            <a:ext cx="822052" cy="400110"/>
            <a:chOff x="2181379" y="2032129"/>
            <a:chExt cx="822052" cy="400110"/>
          </a:xfrm>
        </p:grpSpPr>
        <p:sp>
          <p:nvSpPr>
            <p:cNvPr id="15" name="Rectangle 14">
              <a:extLst>
                <a:ext uri="{FF2B5EF4-FFF2-40B4-BE49-F238E27FC236}">
                  <a16:creationId xmlns:a16="http://schemas.microsoft.com/office/drawing/2014/main" id="{661299A6-CDB5-0749-A807-7CECB5FD221D}"/>
                </a:ext>
              </a:extLst>
            </p:cNvPr>
            <p:cNvSpPr/>
            <p:nvPr/>
          </p:nvSpPr>
          <p:spPr>
            <a:xfrm>
              <a:off x="2181379" y="2032129"/>
              <a:ext cx="411026" cy="4001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800" b="1" dirty="0"/>
                <a:t>F</a:t>
              </a:r>
            </a:p>
          </p:txBody>
        </p:sp>
        <p:sp>
          <p:nvSpPr>
            <p:cNvPr id="16" name="Rectangle 15">
              <a:extLst>
                <a:ext uri="{FF2B5EF4-FFF2-40B4-BE49-F238E27FC236}">
                  <a16:creationId xmlns:a16="http://schemas.microsoft.com/office/drawing/2014/main" id="{A8B1D50B-39E8-6046-84EB-C1F37350FC70}"/>
                </a:ext>
              </a:extLst>
            </p:cNvPr>
            <p:cNvSpPr/>
            <p:nvPr/>
          </p:nvSpPr>
          <p:spPr>
            <a:xfrm>
              <a:off x="2592405" y="2032129"/>
              <a:ext cx="411026"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800" b="1" dirty="0"/>
                <a:t>X</a:t>
              </a:r>
            </a:p>
          </p:txBody>
        </p:sp>
      </p:grpSp>
      <p:grpSp>
        <p:nvGrpSpPr>
          <p:cNvPr id="33" name="Group 32">
            <a:extLst>
              <a:ext uri="{FF2B5EF4-FFF2-40B4-BE49-F238E27FC236}">
                <a16:creationId xmlns:a16="http://schemas.microsoft.com/office/drawing/2014/main" id="{C1397262-4D14-4244-877F-A743B79943A4}"/>
              </a:ext>
            </a:extLst>
          </p:cNvPr>
          <p:cNvGrpSpPr/>
          <p:nvPr/>
        </p:nvGrpSpPr>
        <p:grpSpPr>
          <a:xfrm>
            <a:off x="3003431" y="2032129"/>
            <a:ext cx="822052" cy="400110"/>
            <a:chOff x="3003431" y="2032129"/>
            <a:chExt cx="822052" cy="400110"/>
          </a:xfrm>
        </p:grpSpPr>
        <p:sp>
          <p:nvSpPr>
            <p:cNvPr id="19" name="Rectangle 18">
              <a:extLst>
                <a:ext uri="{FF2B5EF4-FFF2-40B4-BE49-F238E27FC236}">
                  <a16:creationId xmlns:a16="http://schemas.microsoft.com/office/drawing/2014/main" id="{CDCFB9B3-3AE0-184D-BA0F-DF7ED87988E3}"/>
                </a:ext>
              </a:extLst>
            </p:cNvPr>
            <p:cNvSpPr/>
            <p:nvPr/>
          </p:nvSpPr>
          <p:spPr>
            <a:xfrm>
              <a:off x="3003431" y="2032129"/>
              <a:ext cx="411026" cy="4001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800" b="1" dirty="0"/>
                <a:t>F</a:t>
              </a:r>
            </a:p>
          </p:txBody>
        </p:sp>
        <p:sp>
          <p:nvSpPr>
            <p:cNvPr id="20" name="Rectangle 19">
              <a:extLst>
                <a:ext uri="{FF2B5EF4-FFF2-40B4-BE49-F238E27FC236}">
                  <a16:creationId xmlns:a16="http://schemas.microsoft.com/office/drawing/2014/main" id="{F2354293-2584-994A-AE7F-4FCD823CD83D}"/>
                </a:ext>
              </a:extLst>
            </p:cNvPr>
            <p:cNvSpPr/>
            <p:nvPr/>
          </p:nvSpPr>
          <p:spPr>
            <a:xfrm>
              <a:off x="3414457" y="2032129"/>
              <a:ext cx="411026"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800" b="1" dirty="0"/>
                <a:t>X</a:t>
              </a:r>
            </a:p>
          </p:txBody>
        </p:sp>
      </p:grpSp>
      <p:grpSp>
        <p:nvGrpSpPr>
          <p:cNvPr id="34" name="Group 33">
            <a:extLst>
              <a:ext uri="{FF2B5EF4-FFF2-40B4-BE49-F238E27FC236}">
                <a16:creationId xmlns:a16="http://schemas.microsoft.com/office/drawing/2014/main" id="{653A0DF7-E053-A440-A02A-D934A3ADE6F7}"/>
              </a:ext>
            </a:extLst>
          </p:cNvPr>
          <p:cNvGrpSpPr/>
          <p:nvPr/>
        </p:nvGrpSpPr>
        <p:grpSpPr>
          <a:xfrm>
            <a:off x="3834306" y="2032129"/>
            <a:ext cx="822052" cy="400110"/>
            <a:chOff x="3834306" y="2032129"/>
            <a:chExt cx="822052" cy="400110"/>
          </a:xfrm>
        </p:grpSpPr>
        <p:sp>
          <p:nvSpPr>
            <p:cNvPr id="21" name="Rectangle 20">
              <a:extLst>
                <a:ext uri="{FF2B5EF4-FFF2-40B4-BE49-F238E27FC236}">
                  <a16:creationId xmlns:a16="http://schemas.microsoft.com/office/drawing/2014/main" id="{953F4CFD-1C53-6B4C-A8CF-B1F8A902537A}"/>
                </a:ext>
              </a:extLst>
            </p:cNvPr>
            <p:cNvSpPr/>
            <p:nvPr/>
          </p:nvSpPr>
          <p:spPr>
            <a:xfrm>
              <a:off x="3834306" y="2032129"/>
              <a:ext cx="411026" cy="4001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800" b="1" dirty="0"/>
                <a:t>F</a:t>
              </a:r>
            </a:p>
          </p:txBody>
        </p:sp>
        <p:sp>
          <p:nvSpPr>
            <p:cNvPr id="22" name="Rectangle 21">
              <a:extLst>
                <a:ext uri="{FF2B5EF4-FFF2-40B4-BE49-F238E27FC236}">
                  <a16:creationId xmlns:a16="http://schemas.microsoft.com/office/drawing/2014/main" id="{7E4E8AC8-BDCE-844B-86B1-BD7A12E57300}"/>
                </a:ext>
              </a:extLst>
            </p:cNvPr>
            <p:cNvSpPr/>
            <p:nvPr/>
          </p:nvSpPr>
          <p:spPr>
            <a:xfrm>
              <a:off x="4245332" y="2032129"/>
              <a:ext cx="411026"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800" b="1" dirty="0"/>
                <a:t>X</a:t>
              </a:r>
            </a:p>
          </p:txBody>
        </p:sp>
      </p:grpSp>
      <p:sp>
        <p:nvSpPr>
          <p:cNvPr id="23" name="TextBox 22">
            <a:extLst>
              <a:ext uri="{FF2B5EF4-FFF2-40B4-BE49-F238E27FC236}">
                <a16:creationId xmlns:a16="http://schemas.microsoft.com/office/drawing/2014/main" id="{BF860E3C-056C-5844-9AEA-D55711B52805}"/>
              </a:ext>
            </a:extLst>
          </p:cNvPr>
          <p:cNvSpPr txBox="1"/>
          <p:nvPr/>
        </p:nvSpPr>
        <p:spPr>
          <a:xfrm>
            <a:off x="800071" y="2943747"/>
            <a:ext cx="1380506" cy="400110"/>
          </a:xfrm>
          <a:prstGeom prst="rect">
            <a:avLst/>
          </a:prstGeom>
          <a:noFill/>
        </p:spPr>
        <p:txBody>
          <a:bodyPr wrap="none" rtlCol="0">
            <a:spAutoFit/>
          </a:bodyPr>
          <a:lstStyle/>
          <a:p>
            <a:pPr algn="r"/>
            <a:r>
              <a:rPr lang="en-US" sz="2000" b="1" dirty="0"/>
              <a:t>pipelined:</a:t>
            </a:r>
          </a:p>
        </p:txBody>
      </p:sp>
      <p:grpSp>
        <p:nvGrpSpPr>
          <p:cNvPr id="35" name="Group 34">
            <a:extLst>
              <a:ext uri="{FF2B5EF4-FFF2-40B4-BE49-F238E27FC236}">
                <a16:creationId xmlns:a16="http://schemas.microsoft.com/office/drawing/2014/main" id="{C71E8F39-1761-E54A-9F85-A479E527D657}"/>
              </a:ext>
            </a:extLst>
          </p:cNvPr>
          <p:cNvGrpSpPr/>
          <p:nvPr/>
        </p:nvGrpSpPr>
        <p:grpSpPr>
          <a:xfrm>
            <a:off x="2180577" y="2943747"/>
            <a:ext cx="822052" cy="400110"/>
            <a:chOff x="2180577" y="2943747"/>
            <a:chExt cx="822052" cy="400110"/>
          </a:xfrm>
        </p:grpSpPr>
        <p:sp>
          <p:nvSpPr>
            <p:cNvPr id="24" name="Rectangle 23">
              <a:extLst>
                <a:ext uri="{FF2B5EF4-FFF2-40B4-BE49-F238E27FC236}">
                  <a16:creationId xmlns:a16="http://schemas.microsoft.com/office/drawing/2014/main" id="{C493CFA0-7270-9441-A6FB-8DD41EA61B34}"/>
                </a:ext>
              </a:extLst>
            </p:cNvPr>
            <p:cNvSpPr/>
            <p:nvPr/>
          </p:nvSpPr>
          <p:spPr>
            <a:xfrm>
              <a:off x="2180577" y="2943747"/>
              <a:ext cx="411026" cy="4001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800" b="1" dirty="0"/>
                <a:t>F</a:t>
              </a:r>
            </a:p>
          </p:txBody>
        </p:sp>
        <p:sp>
          <p:nvSpPr>
            <p:cNvPr id="25" name="Rectangle 24">
              <a:extLst>
                <a:ext uri="{FF2B5EF4-FFF2-40B4-BE49-F238E27FC236}">
                  <a16:creationId xmlns:a16="http://schemas.microsoft.com/office/drawing/2014/main" id="{0E7D32B2-C84E-D54A-B0B6-D0807D9B5E91}"/>
                </a:ext>
              </a:extLst>
            </p:cNvPr>
            <p:cNvSpPr/>
            <p:nvPr/>
          </p:nvSpPr>
          <p:spPr>
            <a:xfrm>
              <a:off x="2591603" y="2943747"/>
              <a:ext cx="411026"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800" b="1" dirty="0"/>
                <a:t>X</a:t>
              </a:r>
            </a:p>
          </p:txBody>
        </p:sp>
      </p:grpSp>
      <p:grpSp>
        <p:nvGrpSpPr>
          <p:cNvPr id="36" name="Group 35">
            <a:extLst>
              <a:ext uri="{FF2B5EF4-FFF2-40B4-BE49-F238E27FC236}">
                <a16:creationId xmlns:a16="http://schemas.microsoft.com/office/drawing/2014/main" id="{2FE978DF-06F7-C44E-ABB3-17CC041000A6}"/>
              </a:ext>
            </a:extLst>
          </p:cNvPr>
          <p:cNvGrpSpPr/>
          <p:nvPr/>
        </p:nvGrpSpPr>
        <p:grpSpPr>
          <a:xfrm>
            <a:off x="2592405" y="3342654"/>
            <a:ext cx="822052" cy="400110"/>
            <a:chOff x="2592405" y="3342654"/>
            <a:chExt cx="822052" cy="400110"/>
          </a:xfrm>
        </p:grpSpPr>
        <p:sp>
          <p:nvSpPr>
            <p:cNvPr id="26" name="Rectangle 25">
              <a:extLst>
                <a:ext uri="{FF2B5EF4-FFF2-40B4-BE49-F238E27FC236}">
                  <a16:creationId xmlns:a16="http://schemas.microsoft.com/office/drawing/2014/main" id="{CC3FC198-D59C-E54C-8B4C-D1246B213299}"/>
                </a:ext>
              </a:extLst>
            </p:cNvPr>
            <p:cNvSpPr/>
            <p:nvPr/>
          </p:nvSpPr>
          <p:spPr>
            <a:xfrm>
              <a:off x="2592405" y="3342654"/>
              <a:ext cx="411026" cy="4001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800" b="1" dirty="0"/>
                <a:t>F</a:t>
              </a:r>
            </a:p>
          </p:txBody>
        </p:sp>
        <p:sp>
          <p:nvSpPr>
            <p:cNvPr id="27" name="Rectangle 26">
              <a:extLst>
                <a:ext uri="{FF2B5EF4-FFF2-40B4-BE49-F238E27FC236}">
                  <a16:creationId xmlns:a16="http://schemas.microsoft.com/office/drawing/2014/main" id="{03E82405-F9AB-674B-B764-EBEB9ADCC85E}"/>
                </a:ext>
              </a:extLst>
            </p:cNvPr>
            <p:cNvSpPr/>
            <p:nvPr/>
          </p:nvSpPr>
          <p:spPr>
            <a:xfrm>
              <a:off x="3003431" y="3342654"/>
              <a:ext cx="411026"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800" b="1" dirty="0"/>
                <a:t>X</a:t>
              </a:r>
            </a:p>
          </p:txBody>
        </p:sp>
      </p:grpSp>
      <p:grpSp>
        <p:nvGrpSpPr>
          <p:cNvPr id="37" name="Group 36">
            <a:extLst>
              <a:ext uri="{FF2B5EF4-FFF2-40B4-BE49-F238E27FC236}">
                <a16:creationId xmlns:a16="http://schemas.microsoft.com/office/drawing/2014/main" id="{A1CA8C1C-4840-B04C-AF04-394D923D735F}"/>
              </a:ext>
            </a:extLst>
          </p:cNvPr>
          <p:cNvGrpSpPr/>
          <p:nvPr/>
        </p:nvGrpSpPr>
        <p:grpSpPr>
          <a:xfrm>
            <a:off x="3009046" y="3752790"/>
            <a:ext cx="822052" cy="400110"/>
            <a:chOff x="3009046" y="3752790"/>
            <a:chExt cx="822052" cy="400110"/>
          </a:xfrm>
        </p:grpSpPr>
        <p:sp>
          <p:nvSpPr>
            <p:cNvPr id="28" name="Rectangle 27">
              <a:extLst>
                <a:ext uri="{FF2B5EF4-FFF2-40B4-BE49-F238E27FC236}">
                  <a16:creationId xmlns:a16="http://schemas.microsoft.com/office/drawing/2014/main" id="{F63F9412-FB4D-A24F-A53A-355D330DB5D8}"/>
                </a:ext>
              </a:extLst>
            </p:cNvPr>
            <p:cNvSpPr/>
            <p:nvPr/>
          </p:nvSpPr>
          <p:spPr>
            <a:xfrm>
              <a:off x="3009046" y="3752790"/>
              <a:ext cx="411026" cy="4001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800" b="1" dirty="0"/>
                <a:t>F</a:t>
              </a:r>
            </a:p>
          </p:txBody>
        </p:sp>
        <p:sp>
          <p:nvSpPr>
            <p:cNvPr id="29" name="Rectangle 28">
              <a:extLst>
                <a:ext uri="{FF2B5EF4-FFF2-40B4-BE49-F238E27FC236}">
                  <a16:creationId xmlns:a16="http://schemas.microsoft.com/office/drawing/2014/main" id="{94BFF91A-364F-DE40-9AFB-6E5CBF956FC9}"/>
                </a:ext>
              </a:extLst>
            </p:cNvPr>
            <p:cNvSpPr/>
            <p:nvPr/>
          </p:nvSpPr>
          <p:spPr>
            <a:xfrm>
              <a:off x="3420072" y="3752790"/>
              <a:ext cx="411026"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800" b="1" dirty="0"/>
                <a:t>X</a:t>
              </a:r>
            </a:p>
          </p:txBody>
        </p:sp>
      </p:grpSp>
      <p:sp>
        <p:nvSpPr>
          <p:cNvPr id="30" name="TextBox 29">
            <a:extLst>
              <a:ext uri="{FF2B5EF4-FFF2-40B4-BE49-F238E27FC236}">
                <a16:creationId xmlns:a16="http://schemas.microsoft.com/office/drawing/2014/main" id="{5C1C37D7-BAF7-8D43-8CBF-76E5B2C77112}"/>
              </a:ext>
            </a:extLst>
          </p:cNvPr>
          <p:cNvSpPr txBox="1"/>
          <p:nvPr/>
        </p:nvSpPr>
        <p:spPr>
          <a:xfrm>
            <a:off x="4242124" y="2860575"/>
            <a:ext cx="4768151" cy="1446550"/>
          </a:xfrm>
          <a:prstGeom prst="rect">
            <a:avLst/>
          </a:prstGeom>
          <a:noFill/>
        </p:spPr>
        <p:txBody>
          <a:bodyPr wrap="square" rtlCol="0">
            <a:spAutoFit/>
          </a:bodyPr>
          <a:lstStyle/>
          <a:p>
            <a:pPr algn="ctr"/>
            <a:r>
              <a:rPr lang="en-US" sz="2200" i="1" dirty="0"/>
              <a:t>4</a:t>
            </a:r>
            <a:r>
              <a:rPr lang="en-US" sz="2200" dirty="0"/>
              <a:t> cycles for 3 instructions (CPI = 1.3) because on </a:t>
            </a:r>
            <a:r>
              <a:rPr lang="en-US" sz="2200" b="1" dirty="0"/>
              <a:t>any given cycle, </a:t>
            </a:r>
            <a:r>
              <a:rPr lang="en-US" sz="2200" dirty="0"/>
              <a:t>we are doing </a:t>
            </a:r>
            <a:r>
              <a:rPr lang="en-US" sz="2200" b="1" dirty="0"/>
              <a:t>more work. </a:t>
            </a:r>
            <a:r>
              <a:rPr lang="en-US" sz="2200" dirty="0"/>
              <a:t>that is, we improved the </a:t>
            </a:r>
            <a:r>
              <a:rPr lang="en-US" sz="2200" b="1" dirty="0"/>
              <a:t>throughput!</a:t>
            </a:r>
            <a:endParaRPr lang="en-US" sz="2200" dirty="0"/>
          </a:p>
        </p:txBody>
      </p:sp>
      <p:sp>
        <p:nvSpPr>
          <p:cNvPr id="38" name="TextBox 37">
            <a:extLst>
              <a:ext uri="{FF2B5EF4-FFF2-40B4-BE49-F238E27FC236}">
                <a16:creationId xmlns:a16="http://schemas.microsoft.com/office/drawing/2014/main" id="{8506B93D-1879-7F47-9EA9-B013CAD0DA8F}"/>
              </a:ext>
            </a:extLst>
          </p:cNvPr>
          <p:cNvSpPr txBox="1"/>
          <p:nvPr/>
        </p:nvSpPr>
        <p:spPr>
          <a:xfrm>
            <a:off x="0" y="4782514"/>
            <a:ext cx="9144000" cy="430887"/>
          </a:xfrm>
          <a:prstGeom prst="rect">
            <a:avLst/>
          </a:prstGeom>
          <a:noFill/>
        </p:spPr>
        <p:txBody>
          <a:bodyPr wrap="square" rtlCol="0">
            <a:spAutoFit/>
          </a:bodyPr>
          <a:lstStyle/>
          <a:p>
            <a:pPr algn="ctr"/>
            <a:r>
              <a:rPr lang="en-US" sz="2200" dirty="0"/>
              <a:t>and the more </a:t>
            </a:r>
            <a:r>
              <a:rPr lang="en-US" sz="2200" b="1" dirty="0"/>
              <a:t>stages</a:t>
            </a:r>
            <a:r>
              <a:rPr lang="en-US" sz="2200" dirty="0"/>
              <a:t> instructions have, </a:t>
            </a:r>
            <a:r>
              <a:rPr lang="en-US" sz="2200" i="1" dirty="0">
                <a:solidFill>
                  <a:srgbClr val="00B050"/>
                </a:solidFill>
              </a:rPr>
              <a:t>the higher the throughput gets.</a:t>
            </a:r>
          </a:p>
        </p:txBody>
      </p:sp>
    </p:spTree>
    <p:extLst>
      <p:ext uri="{BB962C8B-B14F-4D97-AF65-F5344CB8AC3E}">
        <p14:creationId xmlns:p14="http://schemas.microsoft.com/office/powerpoint/2010/main" val="19842886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4" grpId="0"/>
      <p:bldP spid="23" grpId="0"/>
      <p:bldP spid="30" grpId="0"/>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CPI is an </a:t>
            </a:r>
            <a:r>
              <a:rPr lang="en-US" i="1" dirty="0"/>
              <a:t>average</a:t>
            </a:r>
          </a:p>
        </p:txBody>
      </p:sp>
      <p:sp>
        <p:nvSpPr>
          <p:cNvPr id="3" name="Content Placeholder 2"/>
          <p:cNvSpPr>
            <a:spLocks noGrp="1"/>
          </p:cNvSpPr>
          <p:nvPr>
            <p:ph idx="1"/>
          </p:nvPr>
        </p:nvSpPr>
        <p:spPr>
          <a:xfrm>
            <a:off x="152400" y="495301"/>
            <a:ext cx="8991600" cy="533399"/>
          </a:xfrm>
        </p:spPr>
        <p:txBody>
          <a:bodyPr/>
          <a:lstStyle/>
          <a:p>
            <a:r>
              <a:rPr lang="en-US" dirty="0"/>
              <a:t>for any program, we can count cycles and instructions, then divide.</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7</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559775906"/>
              </p:ext>
            </p:extLst>
          </p:nvPr>
        </p:nvGraphicFramePr>
        <p:xfrm>
          <a:off x="228598" y="1028700"/>
          <a:ext cx="8763002" cy="3810000"/>
        </p:xfrm>
        <a:graphic>
          <a:graphicData uri="http://schemas.openxmlformats.org/drawingml/2006/table">
            <a:tbl>
              <a:tblPr firstRow="1" bandRow="1">
                <a:tableStyleId>{9D7B26C5-4107-4FEC-AEDC-1716B250A1EF}</a:tableStyleId>
              </a:tblPr>
              <a:tblGrid>
                <a:gridCol w="1981202">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gridCol w="847725">
                  <a:extLst>
                    <a:ext uri="{9D8B030D-6E8A-4147-A177-3AD203B41FA5}">
                      <a16:colId xmlns:a16="http://schemas.microsoft.com/office/drawing/2014/main" val="20004"/>
                    </a:ext>
                  </a:extLst>
                </a:gridCol>
                <a:gridCol w="847725">
                  <a:extLst>
                    <a:ext uri="{9D8B030D-6E8A-4147-A177-3AD203B41FA5}">
                      <a16:colId xmlns:a16="http://schemas.microsoft.com/office/drawing/2014/main" val="20005"/>
                    </a:ext>
                  </a:extLst>
                </a:gridCol>
                <a:gridCol w="847725">
                  <a:extLst>
                    <a:ext uri="{9D8B030D-6E8A-4147-A177-3AD203B41FA5}">
                      <a16:colId xmlns:a16="http://schemas.microsoft.com/office/drawing/2014/main" val="20006"/>
                    </a:ext>
                  </a:extLst>
                </a:gridCol>
                <a:gridCol w="847725">
                  <a:extLst>
                    <a:ext uri="{9D8B030D-6E8A-4147-A177-3AD203B41FA5}">
                      <a16:colId xmlns:a16="http://schemas.microsoft.com/office/drawing/2014/main" val="20007"/>
                    </a:ext>
                  </a:extLst>
                </a:gridCol>
                <a:gridCol w="847725">
                  <a:extLst>
                    <a:ext uri="{9D8B030D-6E8A-4147-A177-3AD203B41FA5}">
                      <a16:colId xmlns:a16="http://schemas.microsoft.com/office/drawing/2014/main" val="20008"/>
                    </a:ext>
                  </a:extLst>
                </a:gridCol>
              </a:tblGrid>
              <a:tr h="304800">
                <a:tc>
                  <a:txBody>
                    <a:bodyPr/>
                    <a:lstStyle/>
                    <a:p>
                      <a:pPr algn="ctr"/>
                      <a:r>
                        <a:rPr lang="en-US" dirty="0"/>
                        <a:t>Time</a:t>
                      </a: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8</a:t>
                      </a: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471672">
                <a:tc>
                  <a:txBody>
                    <a:bodyPr/>
                    <a:lstStyle/>
                    <a:p>
                      <a:pPr algn="ctr"/>
                      <a:endParaRPr lang="en-US" sz="1800" b="1" baseline="0">
                        <a:latin typeface="Consolas" pitchFamily="49" charset="0"/>
                        <a:cs typeface="Consolas" pitchFamily="49"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pSp>
        <p:nvGrpSpPr>
          <p:cNvPr id="7" name="Group 6"/>
          <p:cNvGrpSpPr/>
          <p:nvPr/>
        </p:nvGrpSpPr>
        <p:grpSpPr>
          <a:xfrm>
            <a:off x="2350880" y="1409700"/>
            <a:ext cx="3122149" cy="845874"/>
            <a:chOff x="2297830" y="1657274"/>
            <a:chExt cx="3869813" cy="1048437"/>
          </a:xfrm>
        </p:grpSpPr>
        <p:cxnSp>
          <p:nvCxnSpPr>
            <p:cNvPr id="8" name="Straight Arrow Connector 7"/>
            <p:cNvCxnSpPr/>
            <p:nvPr/>
          </p:nvCxnSpPr>
          <p:spPr>
            <a:xfrm>
              <a:off x="3059830" y="2153948"/>
              <a:ext cx="273738" cy="10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118306" y="1919843"/>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098603" y="2377044"/>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4975997" y="2163922"/>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297830" y="1788279"/>
              <a:ext cx="762000" cy="731337"/>
            </a:xfrm>
            <a:prstGeom prst="rect">
              <a:avLst/>
            </a:prstGeom>
            <a:solidFill>
              <a:schemeClr val="accent4"/>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F</a:t>
              </a:r>
            </a:p>
          </p:txBody>
        </p:sp>
        <p:sp>
          <p:nvSpPr>
            <p:cNvPr id="13" name="Rectangle 12"/>
            <p:cNvSpPr/>
            <p:nvPr/>
          </p:nvSpPr>
          <p:spPr>
            <a:xfrm>
              <a:off x="3333568" y="1788359"/>
              <a:ext cx="756776" cy="733353"/>
            </a:xfrm>
            <a:prstGeom prst="rect">
              <a:avLst/>
            </a:prstGeom>
            <a:solidFill>
              <a:schemeClr val="accent1"/>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D</a:t>
              </a:r>
            </a:p>
          </p:txBody>
        </p:sp>
        <p:sp>
          <p:nvSpPr>
            <p:cNvPr id="14" name="Flowchart: Manual Operation 5"/>
            <p:cNvSpPr/>
            <p:nvPr/>
          </p:nvSpPr>
          <p:spPr>
            <a:xfrm rot="16200000">
              <a:off x="4266400" y="1934654"/>
              <a:ext cx="1048437" cy="493678"/>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45 h 10045"/>
                <a:gd name="connsiteX1" fmla="*/ 4870 w 10000"/>
                <a:gd name="connsiteY1" fmla="*/ 0 h 10045"/>
                <a:gd name="connsiteX2" fmla="*/ 10000 w 10000"/>
                <a:gd name="connsiteY2" fmla="*/ 45 h 10045"/>
                <a:gd name="connsiteX3" fmla="*/ 8000 w 10000"/>
                <a:gd name="connsiteY3" fmla="*/ 10045 h 10045"/>
                <a:gd name="connsiteX4" fmla="*/ 2000 w 10000"/>
                <a:gd name="connsiteY4" fmla="*/ 10045 h 10045"/>
                <a:gd name="connsiteX5" fmla="*/ 0 w 10000"/>
                <a:gd name="connsiteY5" fmla="*/ 45 h 10045"/>
                <a:gd name="connsiteX0" fmla="*/ 0 w 10000"/>
                <a:gd name="connsiteY0" fmla="*/ 0 h 10000"/>
                <a:gd name="connsiteX1" fmla="*/ 4870 w 10000"/>
                <a:gd name="connsiteY1" fmla="*/ 48 h 10000"/>
                <a:gd name="connsiteX2" fmla="*/ 10000 w 10000"/>
                <a:gd name="connsiteY2" fmla="*/ 0 h 10000"/>
                <a:gd name="connsiteX3" fmla="*/ 8000 w 10000"/>
                <a:gd name="connsiteY3" fmla="*/ 10000 h 10000"/>
                <a:gd name="connsiteX4" fmla="*/ 2000 w 10000"/>
                <a:gd name="connsiteY4" fmla="*/ 10000 h 10000"/>
                <a:gd name="connsiteX5" fmla="*/ 0 w 10000"/>
                <a:gd name="connsiteY5" fmla="*/ 0 h 10000"/>
                <a:gd name="connsiteX0" fmla="*/ 0 w 10000"/>
                <a:gd name="connsiteY0" fmla="*/ 0 h 10000"/>
                <a:gd name="connsiteX1" fmla="*/ 4870 w 10000"/>
                <a:gd name="connsiteY1" fmla="*/ 48 h 10000"/>
                <a:gd name="connsiteX2" fmla="*/ 5365 w 10000"/>
                <a:gd name="connsiteY2" fmla="*/ 1 h 10000"/>
                <a:gd name="connsiteX3" fmla="*/ 10000 w 10000"/>
                <a:gd name="connsiteY3" fmla="*/ 0 h 10000"/>
                <a:gd name="connsiteX4" fmla="*/ 8000 w 10000"/>
                <a:gd name="connsiteY4" fmla="*/ 10000 h 10000"/>
                <a:gd name="connsiteX5" fmla="*/ 2000 w 10000"/>
                <a:gd name="connsiteY5" fmla="*/ 10000 h 10000"/>
                <a:gd name="connsiteX6" fmla="*/ 0 w 10000"/>
                <a:gd name="connsiteY6" fmla="*/ 0 h 10000"/>
                <a:gd name="connsiteX0" fmla="*/ 0 w 10000"/>
                <a:gd name="connsiteY0" fmla="*/ 0 h 10000"/>
                <a:gd name="connsiteX1" fmla="*/ 4310 w 10000"/>
                <a:gd name="connsiteY1" fmla="*/ 1 h 10000"/>
                <a:gd name="connsiteX2" fmla="*/ 4870 w 10000"/>
                <a:gd name="connsiteY2" fmla="*/ 48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 name="connsiteX0" fmla="*/ 0 w 10000"/>
                <a:gd name="connsiteY0" fmla="*/ 0 h 10000"/>
                <a:gd name="connsiteX1" fmla="*/ 4310 w 10000"/>
                <a:gd name="connsiteY1" fmla="*/ 1 h 10000"/>
                <a:gd name="connsiteX2" fmla="*/ 4896 w 10000"/>
                <a:gd name="connsiteY2" fmla="*/ 2594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4310" y="1"/>
                  </a:lnTo>
                  <a:lnTo>
                    <a:pt x="4896" y="2594"/>
                  </a:lnTo>
                  <a:lnTo>
                    <a:pt x="5365" y="1"/>
                  </a:lnTo>
                  <a:lnTo>
                    <a:pt x="10000" y="0"/>
                  </a:lnTo>
                  <a:lnTo>
                    <a:pt x="8000" y="10000"/>
                  </a:lnTo>
                  <a:lnTo>
                    <a:pt x="2000" y="10000"/>
                  </a:lnTo>
                  <a:lnTo>
                    <a:pt x="0" y="0"/>
                  </a:lnTo>
                  <a:close/>
                </a:path>
              </a:pathLst>
            </a:cu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800" b="1" dirty="0">
                  <a:solidFill>
                    <a:schemeClr val="tx1"/>
                  </a:solidFill>
                </a:rPr>
                <a:t> X</a:t>
              </a:r>
            </a:p>
          </p:txBody>
        </p:sp>
        <p:sp>
          <p:nvSpPr>
            <p:cNvPr id="17" name="Rectangle 16"/>
            <p:cNvSpPr/>
            <p:nvPr/>
          </p:nvSpPr>
          <p:spPr>
            <a:xfrm>
              <a:off x="5410867" y="1790699"/>
              <a:ext cx="756776" cy="751386"/>
            </a:xfrm>
            <a:prstGeom prst="rect">
              <a:avLst/>
            </a:prstGeom>
            <a:solidFill>
              <a:schemeClr val="accent2"/>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W</a:t>
              </a:r>
            </a:p>
          </p:txBody>
        </p:sp>
      </p:grpSp>
      <p:sp>
        <p:nvSpPr>
          <p:cNvPr id="51" name="Rectangle 50"/>
          <p:cNvSpPr/>
          <p:nvPr/>
        </p:nvSpPr>
        <p:spPr>
          <a:xfrm>
            <a:off x="152400" y="1409700"/>
            <a:ext cx="1981200" cy="3139321"/>
          </a:xfrm>
          <a:prstGeom prst="rect">
            <a:avLst/>
          </a:prstGeom>
        </p:spPr>
        <p:txBody>
          <a:bodyPr wrap="square">
            <a:spAutoFit/>
          </a:bodyPr>
          <a:lstStyle/>
          <a:p>
            <a:pPr algn="ctr"/>
            <a:endParaRPr lang="en-US" sz="1800" b="1" dirty="0">
              <a:latin typeface="Consolas" pitchFamily="49" charset="0"/>
              <a:cs typeface="Consolas" pitchFamily="49" charset="0"/>
            </a:endParaRPr>
          </a:p>
          <a:p>
            <a:pPr algn="ctr"/>
            <a:r>
              <a:rPr lang="en-US" sz="1800" b="1" dirty="0">
                <a:solidFill>
                  <a:srgbClr val="FF0000"/>
                </a:solidFill>
                <a:latin typeface="Consolas" pitchFamily="49" charset="0"/>
                <a:cs typeface="Consolas" pitchFamily="49" charset="0"/>
              </a:rPr>
              <a:t>add</a:t>
            </a:r>
            <a:r>
              <a:rPr lang="en-US" sz="1800" b="1" dirty="0">
                <a:latin typeface="Consolas" pitchFamily="49" charset="0"/>
                <a:cs typeface="Consolas" pitchFamily="49" charset="0"/>
              </a:rPr>
              <a:t> t0, t1, t2</a:t>
            </a:r>
          </a:p>
          <a:p>
            <a:pPr algn="ctr"/>
            <a:endParaRPr lang="en-US" sz="1800" b="1" dirty="0">
              <a:latin typeface="Consolas" pitchFamily="49" charset="0"/>
              <a:cs typeface="Consolas" pitchFamily="49" charset="0"/>
            </a:endParaRPr>
          </a:p>
          <a:p>
            <a:pPr algn="ctr"/>
            <a:endParaRPr lang="en-US" sz="1800" b="1" dirty="0">
              <a:latin typeface="Consolas" pitchFamily="49" charset="0"/>
              <a:cs typeface="Consolas" pitchFamily="49" charset="0"/>
            </a:endParaRPr>
          </a:p>
          <a:p>
            <a:pPr algn="ctr"/>
            <a:r>
              <a:rPr lang="en-US" sz="1800" b="1" dirty="0">
                <a:solidFill>
                  <a:srgbClr val="FF0000"/>
                </a:solidFill>
                <a:latin typeface="Consolas" pitchFamily="49" charset="0"/>
                <a:cs typeface="Consolas" pitchFamily="49" charset="0"/>
              </a:rPr>
              <a:t>add</a:t>
            </a:r>
            <a:r>
              <a:rPr lang="en-US" sz="1800" b="1" dirty="0">
                <a:latin typeface="Consolas" pitchFamily="49" charset="0"/>
                <a:cs typeface="Consolas" pitchFamily="49" charset="0"/>
              </a:rPr>
              <a:t> t3, t4, t5</a:t>
            </a:r>
          </a:p>
          <a:p>
            <a:pPr algn="ctr"/>
            <a:endParaRPr lang="en-US" sz="1800" b="1" dirty="0">
              <a:latin typeface="Consolas" pitchFamily="49" charset="0"/>
              <a:cs typeface="Consolas" pitchFamily="49" charset="0"/>
            </a:endParaRPr>
          </a:p>
          <a:p>
            <a:pPr algn="ctr"/>
            <a:endParaRPr lang="en-US" sz="1800" b="1" dirty="0">
              <a:latin typeface="Consolas" pitchFamily="49" charset="0"/>
              <a:cs typeface="Consolas" pitchFamily="49" charset="0"/>
            </a:endParaRPr>
          </a:p>
          <a:p>
            <a:pPr algn="ctr"/>
            <a:r>
              <a:rPr lang="en-US" sz="1800" b="1" dirty="0">
                <a:solidFill>
                  <a:srgbClr val="FF0000"/>
                </a:solidFill>
                <a:latin typeface="Consolas" pitchFamily="49" charset="0"/>
                <a:cs typeface="Consolas" pitchFamily="49" charset="0"/>
              </a:rPr>
              <a:t>add</a:t>
            </a:r>
            <a:r>
              <a:rPr lang="en-US" sz="1800" b="1" dirty="0">
                <a:latin typeface="Consolas" pitchFamily="49" charset="0"/>
                <a:cs typeface="Consolas" pitchFamily="49" charset="0"/>
              </a:rPr>
              <a:t> s0, s1, s2</a:t>
            </a:r>
          </a:p>
          <a:p>
            <a:pPr algn="ctr"/>
            <a:endParaRPr lang="en-US" sz="1800" b="1" dirty="0">
              <a:latin typeface="Consolas" pitchFamily="49" charset="0"/>
              <a:cs typeface="Consolas" pitchFamily="49" charset="0"/>
            </a:endParaRPr>
          </a:p>
          <a:p>
            <a:pPr algn="ctr"/>
            <a:endParaRPr lang="en-US" sz="1800" b="1" dirty="0">
              <a:latin typeface="Consolas" pitchFamily="49" charset="0"/>
              <a:cs typeface="Consolas" pitchFamily="49" charset="0"/>
            </a:endParaRPr>
          </a:p>
          <a:p>
            <a:pPr algn="ctr"/>
            <a:r>
              <a:rPr lang="en-US" sz="1800" b="1" dirty="0">
                <a:solidFill>
                  <a:srgbClr val="FF0000"/>
                </a:solidFill>
                <a:latin typeface="Consolas" pitchFamily="49" charset="0"/>
                <a:cs typeface="Consolas" pitchFamily="49" charset="0"/>
              </a:rPr>
              <a:t>add</a:t>
            </a:r>
            <a:r>
              <a:rPr lang="en-US" sz="1800" b="1" dirty="0">
                <a:latin typeface="Consolas" pitchFamily="49" charset="0"/>
                <a:cs typeface="Consolas" pitchFamily="49" charset="0"/>
              </a:rPr>
              <a:t> s3, s4, s5</a:t>
            </a:r>
          </a:p>
        </p:txBody>
      </p:sp>
      <p:grpSp>
        <p:nvGrpSpPr>
          <p:cNvPr id="79" name="Group 78"/>
          <p:cNvGrpSpPr/>
          <p:nvPr/>
        </p:nvGrpSpPr>
        <p:grpSpPr>
          <a:xfrm>
            <a:off x="3186509" y="2239395"/>
            <a:ext cx="3122149" cy="845874"/>
            <a:chOff x="2297830" y="1657274"/>
            <a:chExt cx="3869813" cy="1048437"/>
          </a:xfrm>
        </p:grpSpPr>
        <p:cxnSp>
          <p:nvCxnSpPr>
            <p:cNvPr id="80" name="Straight Arrow Connector 79"/>
            <p:cNvCxnSpPr/>
            <p:nvPr/>
          </p:nvCxnSpPr>
          <p:spPr>
            <a:xfrm>
              <a:off x="3059830" y="2153948"/>
              <a:ext cx="273738" cy="10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a:off x="4118306" y="1919843"/>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a:off x="4098603" y="2377044"/>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flipV="1">
              <a:off x="4975997" y="2163922"/>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4" name="Rectangle 83"/>
            <p:cNvSpPr/>
            <p:nvPr/>
          </p:nvSpPr>
          <p:spPr>
            <a:xfrm>
              <a:off x="2297830" y="1788279"/>
              <a:ext cx="762000" cy="731337"/>
            </a:xfrm>
            <a:prstGeom prst="rect">
              <a:avLst/>
            </a:prstGeom>
            <a:solidFill>
              <a:schemeClr val="accent4"/>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F</a:t>
              </a:r>
            </a:p>
          </p:txBody>
        </p:sp>
        <p:sp>
          <p:nvSpPr>
            <p:cNvPr id="85" name="Rectangle 84"/>
            <p:cNvSpPr/>
            <p:nvPr/>
          </p:nvSpPr>
          <p:spPr>
            <a:xfrm>
              <a:off x="3333568" y="1788359"/>
              <a:ext cx="756776" cy="733353"/>
            </a:xfrm>
            <a:prstGeom prst="rect">
              <a:avLst/>
            </a:prstGeom>
            <a:solidFill>
              <a:schemeClr val="accent1"/>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D</a:t>
              </a:r>
            </a:p>
          </p:txBody>
        </p:sp>
        <p:sp>
          <p:nvSpPr>
            <p:cNvPr id="86" name="Flowchart: Manual Operation 5"/>
            <p:cNvSpPr/>
            <p:nvPr/>
          </p:nvSpPr>
          <p:spPr>
            <a:xfrm rot="16200000">
              <a:off x="4266400" y="1934654"/>
              <a:ext cx="1048437" cy="493678"/>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45 h 10045"/>
                <a:gd name="connsiteX1" fmla="*/ 4870 w 10000"/>
                <a:gd name="connsiteY1" fmla="*/ 0 h 10045"/>
                <a:gd name="connsiteX2" fmla="*/ 10000 w 10000"/>
                <a:gd name="connsiteY2" fmla="*/ 45 h 10045"/>
                <a:gd name="connsiteX3" fmla="*/ 8000 w 10000"/>
                <a:gd name="connsiteY3" fmla="*/ 10045 h 10045"/>
                <a:gd name="connsiteX4" fmla="*/ 2000 w 10000"/>
                <a:gd name="connsiteY4" fmla="*/ 10045 h 10045"/>
                <a:gd name="connsiteX5" fmla="*/ 0 w 10000"/>
                <a:gd name="connsiteY5" fmla="*/ 45 h 10045"/>
                <a:gd name="connsiteX0" fmla="*/ 0 w 10000"/>
                <a:gd name="connsiteY0" fmla="*/ 0 h 10000"/>
                <a:gd name="connsiteX1" fmla="*/ 4870 w 10000"/>
                <a:gd name="connsiteY1" fmla="*/ 48 h 10000"/>
                <a:gd name="connsiteX2" fmla="*/ 10000 w 10000"/>
                <a:gd name="connsiteY2" fmla="*/ 0 h 10000"/>
                <a:gd name="connsiteX3" fmla="*/ 8000 w 10000"/>
                <a:gd name="connsiteY3" fmla="*/ 10000 h 10000"/>
                <a:gd name="connsiteX4" fmla="*/ 2000 w 10000"/>
                <a:gd name="connsiteY4" fmla="*/ 10000 h 10000"/>
                <a:gd name="connsiteX5" fmla="*/ 0 w 10000"/>
                <a:gd name="connsiteY5" fmla="*/ 0 h 10000"/>
                <a:gd name="connsiteX0" fmla="*/ 0 w 10000"/>
                <a:gd name="connsiteY0" fmla="*/ 0 h 10000"/>
                <a:gd name="connsiteX1" fmla="*/ 4870 w 10000"/>
                <a:gd name="connsiteY1" fmla="*/ 48 h 10000"/>
                <a:gd name="connsiteX2" fmla="*/ 5365 w 10000"/>
                <a:gd name="connsiteY2" fmla="*/ 1 h 10000"/>
                <a:gd name="connsiteX3" fmla="*/ 10000 w 10000"/>
                <a:gd name="connsiteY3" fmla="*/ 0 h 10000"/>
                <a:gd name="connsiteX4" fmla="*/ 8000 w 10000"/>
                <a:gd name="connsiteY4" fmla="*/ 10000 h 10000"/>
                <a:gd name="connsiteX5" fmla="*/ 2000 w 10000"/>
                <a:gd name="connsiteY5" fmla="*/ 10000 h 10000"/>
                <a:gd name="connsiteX6" fmla="*/ 0 w 10000"/>
                <a:gd name="connsiteY6" fmla="*/ 0 h 10000"/>
                <a:gd name="connsiteX0" fmla="*/ 0 w 10000"/>
                <a:gd name="connsiteY0" fmla="*/ 0 h 10000"/>
                <a:gd name="connsiteX1" fmla="*/ 4310 w 10000"/>
                <a:gd name="connsiteY1" fmla="*/ 1 h 10000"/>
                <a:gd name="connsiteX2" fmla="*/ 4870 w 10000"/>
                <a:gd name="connsiteY2" fmla="*/ 48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 name="connsiteX0" fmla="*/ 0 w 10000"/>
                <a:gd name="connsiteY0" fmla="*/ 0 h 10000"/>
                <a:gd name="connsiteX1" fmla="*/ 4310 w 10000"/>
                <a:gd name="connsiteY1" fmla="*/ 1 h 10000"/>
                <a:gd name="connsiteX2" fmla="*/ 4896 w 10000"/>
                <a:gd name="connsiteY2" fmla="*/ 2594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4310" y="1"/>
                  </a:lnTo>
                  <a:lnTo>
                    <a:pt x="4896" y="2594"/>
                  </a:lnTo>
                  <a:lnTo>
                    <a:pt x="5365" y="1"/>
                  </a:lnTo>
                  <a:lnTo>
                    <a:pt x="10000" y="0"/>
                  </a:lnTo>
                  <a:lnTo>
                    <a:pt x="8000" y="10000"/>
                  </a:lnTo>
                  <a:lnTo>
                    <a:pt x="2000" y="10000"/>
                  </a:lnTo>
                  <a:lnTo>
                    <a:pt x="0" y="0"/>
                  </a:lnTo>
                  <a:close/>
                </a:path>
              </a:pathLst>
            </a:cu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800" b="1" dirty="0">
                  <a:solidFill>
                    <a:schemeClr val="tx1"/>
                  </a:solidFill>
                </a:rPr>
                <a:t> X</a:t>
              </a:r>
            </a:p>
          </p:txBody>
        </p:sp>
        <p:sp>
          <p:nvSpPr>
            <p:cNvPr id="87" name="Rectangle 86"/>
            <p:cNvSpPr/>
            <p:nvPr/>
          </p:nvSpPr>
          <p:spPr>
            <a:xfrm>
              <a:off x="5410867" y="1790699"/>
              <a:ext cx="756776" cy="751386"/>
            </a:xfrm>
            <a:prstGeom prst="rect">
              <a:avLst/>
            </a:prstGeom>
            <a:solidFill>
              <a:schemeClr val="accent2"/>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W</a:t>
              </a:r>
            </a:p>
          </p:txBody>
        </p:sp>
      </p:grpSp>
      <p:grpSp>
        <p:nvGrpSpPr>
          <p:cNvPr id="88" name="Group 87"/>
          <p:cNvGrpSpPr/>
          <p:nvPr/>
        </p:nvGrpSpPr>
        <p:grpSpPr>
          <a:xfrm>
            <a:off x="4022138" y="3044074"/>
            <a:ext cx="3122149" cy="845874"/>
            <a:chOff x="2297830" y="1657274"/>
            <a:chExt cx="3869813" cy="1048437"/>
          </a:xfrm>
        </p:grpSpPr>
        <p:cxnSp>
          <p:nvCxnSpPr>
            <p:cNvPr id="89" name="Straight Arrow Connector 88"/>
            <p:cNvCxnSpPr/>
            <p:nvPr/>
          </p:nvCxnSpPr>
          <p:spPr>
            <a:xfrm>
              <a:off x="3059830" y="2153948"/>
              <a:ext cx="273738" cy="10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a:off x="4118306" y="1919843"/>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a:off x="4098603" y="2377044"/>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flipV="1">
              <a:off x="4975997" y="2163922"/>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3" name="Rectangle 92"/>
            <p:cNvSpPr/>
            <p:nvPr/>
          </p:nvSpPr>
          <p:spPr>
            <a:xfrm>
              <a:off x="2297830" y="1788279"/>
              <a:ext cx="762000" cy="731337"/>
            </a:xfrm>
            <a:prstGeom prst="rect">
              <a:avLst/>
            </a:prstGeom>
            <a:solidFill>
              <a:schemeClr val="accent4"/>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F</a:t>
              </a:r>
            </a:p>
          </p:txBody>
        </p:sp>
        <p:sp>
          <p:nvSpPr>
            <p:cNvPr id="94" name="Rectangle 93"/>
            <p:cNvSpPr/>
            <p:nvPr/>
          </p:nvSpPr>
          <p:spPr>
            <a:xfrm>
              <a:off x="3333568" y="1788359"/>
              <a:ext cx="756776" cy="733353"/>
            </a:xfrm>
            <a:prstGeom prst="rect">
              <a:avLst/>
            </a:prstGeom>
            <a:solidFill>
              <a:schemeClr val="accent1"/>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D</a:t>
              </a:r>
            </a:p>
          </p:txBody>
        </p:sp>
        <p:sp>
          <p:nvSpPr>
            <p:cNvPr id="95" name="Flowchart: Manual Operation 5"/>
            <p:cNvSpPr/>
            <p:nvPr/>
          </p:nvSpPr>
          <p:spPr>
            <a:xfrm rot="16200000">
              <a:off x="4266400" y="1934654"/>
              <a:ext cx="1048437" cy="493678"/>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45 h 10045"/>
                <a:gd name="connsiteX1" fmla="*/ 4870 w 10000"/>
                <a:gd name="connsiteY1" fmla="*/ 0 h 10045"/>
                <a:gd name="connsiteX2" fmla="*/ 10000 w 10000"/>
                <a:gd name="connsiteY2" fmla="*/ 45 h 10045"/>
                <a:gd name="connsiteX3" fmla="*/ 8000 w 10000"/>
                <a:gd name="connsiteY3" fmla="*/ 10045 h 10045"/>
                <a:gd name="connsiteX4" fmla="*/ 2000 w 10000"/>
                <a:gd name="connsiteY4" fmla="*/ 10045 h 10045"/>
                <a:gd name="connsiteX5" fmla="*/ 0 w 10000"/>
                <a:gd name="connsiteY5" fmla="*/ 45 h 10045"/>
                <a:gd name="connsiteX0" fmla="*/ 0 w 10000"/>
                <a:gd name="connsiteY0" fmla="*/ 0 h 10000"/>
                <a:gd name="connsiteX1" fmla="*/ 4870 w 10000"/>
                <a:gd name="connsiteY1" fmla="*/ 48 h 10000"/>
                <a:gd name="connsiteX2" fmla="*/ 10000 w 10000"/>
                <a:gd name="connsiteY2" fmla="*/ 0 h 10000"/>
                <a:gd name="connsiteX3" fmla="*/ 8000 w 10000"/>
                <a:gd name="connsiteY3" fmla="*/ 10000 h 10000"/>
                <a:gd name="connsiteX4" fmla="*/ 2000 w 10000"/>
                <a:gd name="connsiteY4" fmla="*/ 10000 h 10000"/>
                <a:gd name="connsiteX5" fmla="*/ 0 w 10000"/>
                <a:gd name="connsiteY5" fmla="*/ 0 h 10000"/>
                <a:gd name="connsiteX0" fmla="*/ 0 w 10000"/>
                <a:gd name="connsiteY0" fmla="*/ 0 h 10000"/>
                <a:gd name="connsiteX1" fmla="*/ 4870 w 10000"/>
                <a:gd name="connsiteY1" fmla="*/ 48 h 10000"/>
                <a:gd name="connsiteX2" fmla="*/ 5365 w 10000"/>
                <a:gd name="connsiteY2" fmla="*/ 1 h 10000"/>
                <a:gd name="connsiteX3" fmla="*/ 10000 w 10000"/>
                <a:gd name="connsiteY3" fmla="*/ 0 h 10000"/>
                <a:gd name="connsiteX4" fmla="*/ 8000 w 10000"/>
                <a:gd name="connsiteY4" fmla="*/ 10000 h 10000"/>
                <a:gd name="connsiteX5" fmla="*/ 2000 w 10000"/>
                <a:gd name="connsiteY5" fmla="*/ 10000 h 10000"/>
                <a:gd name="connsiteX6" fmla="*/ 0 w 10000"/>
                <a:gd name="connsiteY6" fmla="*/ 0 h 10000"/>
                <a:gd name="connsiteX0" fmla="*/ 0 w 10000"/>
                <a:gd name="connsiteY0" fmla="*/ 0 h 10000"/>
                <a:gd name="connsiteX1" fmla="*/ 4310 w 10000"/>
                <a:gd name="connsiteY1" fmla="*/ 1 h 10000"/>
                <a:gd name="connsiteX2" fmla="*/ 4870 w 10000"/>
                <a:gd name="connsiteY2" fmla="*/ 48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 name="connsiteX0" fmla="*/ 0 w 10000"/>
                <a:gd name="connsiteY0" fmla="*/ 0 h 10000"/>
                <a:gd name="connsiteX1" fmla="*/ 4310 w 10000"/>
                <a:gd name="connsiteY1" fmla="*/ 1 h 10000"/>
                <a:gd name="connsiteX2" fmla="*/ 4896 w 10000"/>
                <a:gd name="connsiteY2" fmla="*/ 2594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4310" y="1"/>
                  </a:lnTo>
                  <a:lnTo>
                    <a:pt x="4896" y="2594"/>
                  </a:lnTo>
                  <a:lnTo>
                    <a:pt x="5365" y="1"/>
                  </a:lnTo>
                  <a:lnTo>
                    <a:pt x="10000" y="0"/>
                  </a:lnTo>
                  <a:lnTo>
                    <a:pt x="8000" y="10000"/>
                  </a:lnTo>
                  <a:lnTo>
                    <a:pt x="2000" y="10000"/>
                  </a:lnTo>
                  <a:lnTo>
                    <a:pt x="0" y="0"/>
                  </a:lnTo>
                  <a:close/>
                </a:path>
              </a:pathLst>
            </a:cu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800" b="1" dirty="0">
                  <a:solidFill>
                    <a:schemeClr val="tx1"/>
                  </a:solidFill>
                </a:rPr>
                <a:t> X</a:t>
              </a:r>
            </a:p>
          </p:txBody>
        </p:sp>
        <p:sp>
          <p:nvSpPr>
            <p:cNvPr id="96" name="Rectangle 95"/>
            <p:cNvSpPr/>
            <p:nvPr/>
          </p:nvSpPr>
          <p:spPr>
            <a:xfrm>
              <a:off x="5410867" y="1790699"/>
              <a:ext cx="756776" cy="751386"/>
            </a:xfrm>
            <a:prstGeom prst="rect">
              <a:avLst/>
            </a:prstGeom>
            <a:solidFill>
              <a:schemeClr val="accent2"/>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W</a:t>
              </a:r>
            </a:p>
          </p:txBody>
        </p:sp>
      </p:grpSp>
      <p:grpSp>
        <p:nvGrpSpPr>
          <p:cNvPr id="97" name="Group 96"/>
          <p:cNvGrpSpPr/>
          <p:nvPr/>
        </p:nvGrpSpPr>
        <p:grpSpPr>
          <a:xfrm>
            <a:off x="4857767" y="3821703"/>
            <a:ext cx="3122149" cy="845874"/>
            <a:chOff x="2297830" y="1657274"/>
            <a:chExt cx="3869813" cy="1048437"/>
          </a:xfrm>
        </p:grpSpPr>
        <p:cxnSp>
          <p:nvCxnSpPr>
            <p:cNvPr id="98" name="Straight Arrow Connector 97"/>
            <p:cNvCxnSpPr/>
            <p:nvPr/>
          </p:nvCxnSpPr>
          <p:spPr>
            <a:xfrm>
              <a:off x="3059830" y="2153948"/>
              <a:ext cx="273738" cy="10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a:off x="4118306" y="1919843"/>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a:off x="4098603" y="2377044"/>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flipV="1">
              <a:off x="4975997" y="2163922"/>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2" name="Rectangle 101"/>
            <p:cNvSpPr/>
            <p:nvPr/>
          </p:nvSpPr>
          <p:spPr>
            <a:xfrm>
              <a:off x="2297830" y="1788279"/>
              <a:ext cx="762000" cy="731337"/>
            </a:xfrm>
            <a:prstGeom prst="rect">
              <a:avLst/>
            </a:prstGeom>
            <a:solidFill>
              <a:schemeClr val="accent4"/>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F</a:t>
              </a:r>
            </a:p>
          </p:txBody>
        </p:sp>
        <p:sp>
          <p:nvSpPr>
            <p:cNvPr id="103" name="Rectangle 102"/>
            <p:cNvSpPr/>
            <p:nvPr/>
          </p:nvSpPr>
          <p:spPr>
            <a:xfrm>
              <a:off x="3333568" y="1788359"/>
              <a:ext cx="756776" cy="733353"/>
            </a:xfrm>
            <a:prstGeom prst="rect">
              <a:avLst/>
            </a:prstGeom>
            <a:solidFill>
              <a:schemeClr val="accent1"/>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D</a:t>
              </a:r>
            </a:p>
          </p:txBody>
        </p:sp>
        <p:sp>
          <p:nvSpPr>
            <p:cNvPr id="104" name="Flowchart: Manual Operation 5"/>
            <p:cNvSpPr/>
            <p:nvPr/>
          </p:nvSpPr>
          <p:spPr>
            <a:xfrm rot="16200000">
              <a:off x="4266400" y="1934654"/>
              <a:ext cx="1048437" cy="493678"/>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45 h 10045"/>
                <a:gd name="connsiteX1" fmla="*/ 4870 w 10000"/>
                <a:gd name="connsiteY1" fmla="*/ 0 h 10045"/>
                <a:gd name="connsiteX2" fmla="*/ 10000 w 10000"/>
                <a:gd name="connsiteY2" fmla="*/ 45 h 10045"/>
                <a:gd name="connsiteX3" fmla="*/ 8000 w 10000"/>
                <a:gd name="connsiteY3" fmla="*/ 10045 h 10045"/>
                <a:gd name="connsiteX4" fmla="*/ 2000 w 10000"/>
                <a:gd name="connsiteY4" fmla="*/ 10045 h 10045"/>
                <a:gd name="connsiteX5" fmla="*/ 0 w 10000"/>
                <a:gd name="connsiteY5" fmla="*/ 45 h 10045"/>
                <a:gd name="connsiteX0" fmla="*/ 0 w 10000"/>
                <a:gd name="connsiteY0" fmla="*/ 0 h 10000"/>
                <a:gd name="connsiteX1" fmla="*/ 4870 w 10000"/>
                <a:gd name="connsiteY1" fmla="*/ 48 h 10000"/>
                <a:gd name="connsiteX2" fmla="*/ 10000 w 10000"/>
                <a:gd name="connsiteY2" fmla="*/ 0 h 10000"/>
                <a:gd name="connsiteX3" fmla="*/ 8000 w 10000"/>
                <a:gd name="connsiteY3" fmla="*/ 10000 h 10000"/>
                <a:gd name="connsiteX4" fmla="*/ 2000 w 10000"/>
                <a:gd name="connsiteY4" fmla="*/ 10000 h 10000"/>
                <a:gd name="connsiteX5" fmla="*/ 0 w 10000"/>
                <a:gd name="connsiteY5" fmla="*/ 0 h 10000"/>
                <a:gd name="connsiteX0" fmla="*/ 0 w 10000"/>
                <a:gd name="connsiteY0" fmla="*/ 0 h 10000"/>
                <a:gd name="connsiteX1" fmla="*/ 4870 w 10000"/>
                <a:gd name="connsiteY1" fmla="*/ 48 h 10000"/>
                <a:gd name="connsiteX2" fmla="*/ 5365 w 10000"/>
                <a:gd name="connsiteY2" fmla="*/ 1 h 10000"/>
                <a:gd name="connsiteX3" fmla="*/ 10000 w 10000"/>
                <a:gd name="connsiteY3" fmla="*/ 0 h 10000"/>
                <a:gd name="connsiteX4" fmla="*/ 8000 w 10000"/>
                <a:gd name="connsiteY4" fmla="*/ 10000 h 10000"/>
                <a:gd name="connsiteX5" fmla="*/ 2000 w 10000"/>
                <a:gd name="connsiteY5" fmla="*/ 10000 h 10000"/>
                <a:gd name="connsiteX6" fmla="*/ 0 w 10000"/>
                <a:gd name="connsiteY6" fmla="*/ 0 h 10000"/>
                <a:gd name="connsiteX0" fmla="*/ 0 w 10000"/>
                <a:gd name="connsiteY0" fmla="*/ 0 h 10000"/>
                <a:gd name="connsiteX1" fmla="*/ 4310 w 10000"/>
                <a:gd name="connsiteY1" fmla="*/ 1 h 10000"/>
                <a:gd name="connsiteX2" fmla="*/ 4870 w 10000"/>
                <a:gd name="connsiteY2" fmla="*/ 48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 name="connsiteX0" fmla="*/ 0 w 10000"/>
                <a:gd name="connsiteY0" fmla="*/ 0 h 10000"/>
                <a:gd name="connsiteX1" fmla="*/ 4310 w 10000"/>
                <a:gd name="connsiteY1" fmla="*/ 1 h 10000"/>
                <a:gd name="connsiteX2" fmla="*/ 4896 w 10000"/>
                <a:gd name="connsiteY2" fmla="*/ 2594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4310" y="1"/>
                  </a:lnTo>
                  <a:lnTo>
                    <a:pt x="4896" y="2594"/>
                  </a:lnTo>
                  <a:lnTo>
                    <a:pt x="5365" y="1"/>
                  </a:lnTo>
                  <a:lnTo>
                    <a:pt x="10000" y="0"/>
                  </a:lnTo>
                  <a:lnTo>
                    <a:pt x="8000" y="10000"/>
                  </a:lnTo>
                  <a:lnTo>
                    <a:pt x="2000" y="10000"/>
                  </a:lnTo>
                  <a:lnTo>
                    <a:pt x="0" y="0"/>
                  </a:lnTo>
                  <a:close/>
                </a:path>
              </a:pathLst>
            </a:cu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800" b="1" dirty="0">
                  <a:solidFill>
                    <a:schemeClr val="tx1"/>
                  </a:solidFill>
                </a:rPr>
                <a:t> X</a:t>
              </a:r>
            </a:p>
          </p:txBody>
        </p:sp>
        <p:sp>
          <p:nvSpPr>
            <p:cNvPr id="105" name="Rectangle 104"/>
            <p:cNvSpPr/>
            <p:nvPr/>
          </p:nvSpPr>
          <p:spPr>
            <a:xfrm>
              <a:off x="5410867" y="1790699"/>
              <a:ext cx="756776" cy="751386"/>
            </a:xfrm>
            <a:prstGeom prst="rect">
              <a:avLst/>
            </a:prstGeom>
            <a:solidFill>
              <a:schemeClr val="accent2"/>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W</a:t>
              </a:r>
            </a:p>
          </p:txBody>
        </p:sp>
      </p:grpSp>
      <p:sp>
        <p:nvSpPr>
          <p:cNvPr id="106" name="TextBox 105"/>
          <p:cNvSpPr txBox="1"/>
          <p:nvPr/>
        </p:nvSpPr>
        <p:spPr>
          <a:xfrm>
            <a:off x="6669789" y="1443610"/>
            <a:ext cx="2193813" cy="954107"/>
          </a:xfrm>
          <a:prstGeom prst="rect">
            <a:avLst/>
          </a:prstGeom>
          <a:solidFill>
            <a:schemeClr val="bg1"/>
          </a:solidFill>
        </p:spPr>
        <p:txBody>
          <a:bodyPr wrap="square" rtlCol="0" anchor="ctr">
            <a:spAutoFit/>
          </a:bodyPr>
          <a:lstStyle/>
          <a:p>
            <a:pPr algn="ctr"/>
            <a:r>
              <a:rPr lang="en-US" sz="2800" b="1" dirty="0"/>
              <a:t>CPI = 7 ÷ 4</a:t>
            </a:r>
          </a:p>
          <a:p>
            <a:pPr algn="ctr"/>
            <a:r>
              <a:rPr lang="en-US" sz="2800" b="1" dirty="0"/>
              <a:t>= 1.75</a:t>
            </a:r>
          </a:p>
        </p:txBody>
      </p:sp>
    </p:spTree>
    <p:extLst>
      <p:ext uri="{BB962C8B-B14F-4D97-AF65-F5344CB8AC3E}">
        <p14:creationId xmlns:p14="http://schemas.microsoft.com/office/powerpoint/2010/main" val="460657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1">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1">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uiExpand="1" build="p"/>
      <p:bldP spid="10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1524727178"/>
              </p:ext>
            </p:extLst>
          </p:nvPr>
        </p:nvGraphicFramePr>
        <p:xfrm>
          <a:off x="228598" y="1028700"/>
          <a:ext cx="8763002" cy="4091698"/>
        </p:xfrm>
        <a:graphic>
          <a:graphicData uri="http://schemas.openxmlformats.org/drawingml/2006/table">
            <a:tbl>
              <a:tblPr firstRow="1" bandRow="1">
                <a:tableStyleId>{9D7B26C5-4107-4FEC-AEDC-1716B250A1EF}</a:tableStyleId>
              </a:tblPr>
              <a:tblGrid>
                <a:gridCol w="1981202">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gridCol w="847725">
                  <a:extLst>
                    <a:ext uri="{9D8B030D-6E8A-4147-A177-3AD203B41FA5}">
                      <a16:colId xmlns:a16="http://schemas.microsoft.com/office/drawing/2014/main" val="20004"/>
                    </a:ext>
                  </a:extLst>
                </a:gridCol>
                <a:gridCol w="847725">
                  <a:extLst>
                    <a:ext uri="{9D8B030D-6E8A-4147-A177-3AD203B41FA5}">
                      <a16:colId xmlns:a16="http://schemas.microsoft.com/office/drawing/2014/main" val="20005"/>
                    </a:ext>
                  </a:extLst>
                </a:gridCol>
                <a:gridCol w="847725">
                  <a:extLst>
                    <a:ext uri="{9D8B030D-6E8A-4147-A177-3AD203B41FA5}">
                      <a16:colId xmlns:a16="http://schemas.microsoft.com/office/drawing/2014/main" val="20006"/>
                    </a:ext>
                  </a:extLst>
                </a:gridCol>
                <a:gridCol w="847725">
                  <a:extLst>
                    <a:ext uri="{9D8B030D-6E8A-4147-A177-3AD203B41FA5}">
                      <a16:colId xmlns:a16="http://schemas.microsoft.com/office/drawing/2014/main" val="20007"/>
                    </a:ext>
                  </a:extLst>
                </a:gridCol>
                <a:gridCol w="847725">
                  <a:extLst>
                    <a:ext uri="{9D8B030D-6E8A-4147-A177-3AD203B41FA5}">
                      <a16:colId xmlns:a16="http://schemas.microsoft.com/office/drawing/2014/main" val="20008"/>
                    </a:ext>
                  </a:extLst>
                </a:gridCol>
              </a:tblGrid>
              <a:tr h="304800">
                <a:tc>
                  <a:txBody>
                    <a:bodyPr/>
                    <a:lstStyle/>
                    <a:p>
                      <a:pPr algn="ctr"/>
                      <a:r>
                        <a:rPr lang="en-US"/>
                        <a:t>Time</a:t>
                      </a: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8</a:t>
                      </a: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53370">
                <a:tc>
                  <a:txBody>
                    <a:bodyPr/>
                    <a:lstStyle/>
                    <a:p>
                      <a:pPr algn="ctr"/>
                      <a:endParaRPr lang="en-US" sz="1800" b="1" baseline="0">
                        <a:latin typeface="Consolas" pitchFamily="49" charset="0"/>
                        <a:cs typeface="Consolas" pitchFamily="49"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 name="Title 1"/>
          <p:cNvSpPr>
            <a:spLocks noGrp="1"/>
          </p:cNvSpPr>
          <p:nvPr>
            <p:ph type="title"/>
          </p:nvPr>
        </p:nvSpPr>
        <p:spPr/>
        <p:txBody>
          <a:bodyPr/>
          <a:lstStyle/>
          <a:p>
            <a:r>
              <a:rPr lang="en-US"/>
              <a:t>Structural hazards</a:t>
            </a:r>
          </a:p>
        </p:txBody>
      </p:sp>
      <p:sp>
        <p:nvSpPr>
          <p:cNvPr id="3" name="Content Placeholder 2"/>
          <p:cNvSpPr>
            <a:spLocks noGrp="1"/>
          </p:cNvSpPr>
          <p:nvPr>
            <p:ph idx="1"/>
          </p:nvPr>
        </p:nvSpPr>
        <p:spPr>
          <a:xfrm>
            <a:off x="152400" y="495301"/>
            <a:ext cx="8763000" cy="609599"/>
          </a:xfrm>
        </p:spPr>
        <p:txBody>
          <a:bodyPr>
            <a:normAutofit/>
          </a:bodyPr>
          <a:lstStyle/>
          <a:p>
            <a:r>
              <a:rPr lang="en-US" dirty="0"/>
              <a:t>two instructions need to use the </a:t>
            </a:r>
            <a:r>
              <a:rPr lang="en-US" b="1" dirty="0"/>
              <a:t>same hardware </a:t>
            </a:r>
            <a:r>
              <a:rPr lang="en-US" dirty="0"/>
              <a:t>at the same time</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8</a:t>
            </a:fld>
            <a:endParaRPr lang="en-US"/>
          </a:p>
        </p:txBody>
      </p:sp>
      <p:sp>
        <p:nvSpPr>
          <p:cNvPr id="69" name="Rectangle 68"/>
          <p:cNvSpPr/>
          <p:nvPr/>
        </p:nvSpPr>
        <p:spPr>
          <a:xfrm>
            <a:off x="152400" y="1409700"/>
            <a:ext cx="1981200" cy="3416320"/>
          </a:xfrm>
          <a:prstGeom prst="rect">
            <a:avLst/>
          </a:prstGeom>
        </p:spPr>
        <p:txBody>
          <a:bodyPr wrap="square">
            <a:spAutoFit/>
          </a:bodyPr>
          <a:lstStyle/>
          <a:p>
            <a:pPr algn="ctr"/>
            <a:endParaRPr lang="en-US" sz="1800" b="1" dirty="0">
              <a:latin typeface="Consolas" pitchFamily="49" charset="0"/>
              <a:cs typeface="Consolas" pitchFamily="49" charset="0"/>
            </a:endParaRPr>
          </a:p>
          <a:p>
            <a:pPr algn="ctr"/>
            <a:r>
              <a:rPr lang="en-US" sz="1800" b="1" dirty="0" err="1">
                <a:solidFill>
                  <a:srgbClr val="FF0000"/>
                </a:solidFill>
                <a:latin typeface="Consolas" pitchFamily="49" charset="0"/>
                <a:cs typeface="Consolas" pitchFamily="49" charset="0"/>
              </a:rPr>
              <a:t>lw</a:t>
            </a:r>
            <a:r>
              <a:rPr lang="en-US" sz="1800" b="1" dirty="0">
                <a:latin typeface="Consolas" pitchFamily="49" charset="0"/>
                <a:cs typeface="Consolas" pitchFamily="49" charset="0"/>
              </a:rPr>
              <a:t> t0, 0(</a:t>
            </a:r>
            <a:r>
              <a:rPr lang="en-US" sz="1800" b="1" dirty="0" err="1">
                <a:latin typeface="Consolas" pitchFamily="49" charset="0"/>
                <a:cs typeface="Consolas" pitchFamily="49" charset="0"/>
              </a:rPr>
              <a:t>sp</a:t>
            </a:r>
            <a:r>
              <a:rPr lang="en-US" sz="1800" b="1" dirty="0">
                <a:latin typeface="Consolas" pitchFamily="49" charset="0"/>
                <a:cs typeface="Consolas" pitchFamily="49" charset="0"/>
              </a:rPr>
              <a:t>)</a:t>
            </a:r>
          </a:p>
          <a:p>
            <a:pPr algn="ctr"/>
            <a:endParaRPr lang="en-US" sz="1800" b="1" dirty="0">
              <a:latin typeface="Consolas" pitchFamily="49" charset="0"/>
              <a:cs typeface="Consolas" pitchFamily="49" charset="0"/>
            </a:endParaRPr>
          </a:p>
          <a:p>
            <a:pPr algn="ctr"/>
            <a:endParaRPr lang="en-US" sz="1800" b="1" dirty="0">
              <a:latin typeface="Consolas" pitchFamily="49" charset="0"/>
              <a:cs typeface="Consolas" pitchFamily="49" charset="0"/>
            </a:endParaRPr>
          </a:p>
          <a:p>
            <a:pPr algn="ctr"/>
            <a:r>
              <a:rPr lang="en-US" sz="1800" b="1" dirty="0" err="1">
                <a:solidFill>
                  <a:srgbClr val="FF0000"/>
                </a:solidFill>
                <a:latin typeface="Consolas" pitchFamily="49" charset="0"/>
                <a:cs typeface="Consolas" pitchFamily="49" charset="0"/>
              </a:rPr>
              <a:t>lw</a:t>
            </a:r>
            <a:r>
              <a:rPr lang="en-US" sz="1800" b="1" dirty="0">
                <a:latin typeface="Consolas" pitchFamily="49" charset="0"/>
                <a:cs typeface="Consolas" pitchFamily="49" charset="0"/>
              </a:rPr>
              <a:t> t1, 4(</a:t>
            </a:r>
            <a:r>
              <a:rPr lang="en-US" sz="1800" b="1" dirty="0" err="1">
                <a:latin typeface="Consolas" pitchFamily="49" charset="0"/>
                <a:cs typeface="Consolas" pitchFamily="49" charset="0"/>
              </a:rPr>
              <a:t>sp</a:t>
            </a:r>
            <a:r>
              <a:rPr lang="en-US" sz="1800" b="1" dirty="0">
                <a:latin typeface="Consolas" pitchFamily="49" charset="0"/>
                <a:cs typeface="Consolas" pitchFamily="49" charset="0"/>
              </a:rPr>
              <a:t>)</a:t>
            </a:r>
          </a:p>
          <a:p>
            <a:pPr algn="ctr"/>
            <a:endParaRPr lang="en-US" sz="1800" b="1" dirty="0">
              <a:latin typeface="Consolas" pitchFamily="49" charset="0"/>
              <a:cs typeface="Consolas" pitchFamily="49" charset="0"/>
            </a:endParaRPr>
          </a:p>
          <a:p>
            <a:pPr algn="ctr"/>
            <a:endParaRPr lang="en-US" sz="1800" b="1" dirty="0">
              <a:latin typeface="Consolas" pitchFamily="49" charset="0"/>
              <a:cs typeface="Consolas" pitchFamily="49" charset="0"/>
            </a:endParaRPr>
          </a:p>
          <a:p>
            <a:pPr algn="ctr"/>
            <a:r>
              <a:rPr lang="en-US" sz="1800" b="1" dirty="0" err="1">
                <a:solidFill>
                  <a:srgbClr val="FF0000"/>
                </a:solidFill>
                <a:latin typeface="Consolas" pitchFamily="49" charset="0"/>
                <a:cs typeface="Consolas" pitchFamily="49" charset="0"/>
              </a:rPr>
              <a:t>lw</a:t>
            </a:r>
            <a:r>
              <a:rPr lang="en-US" sz="1800" b="1" dirty="0">
                <a:latin typeface="Consolas" pitchFamily="49" charset="0"/>
                <a:cs typeface="Consolas" pitchFamily="49" charset="0"/>
              </a:rPr>
              <a:t> t2, 8(</a:t>
            </a:r>
            <a:r>
              <a:rPr lang="en-US" sz="1800" b="1" dirty="0" err="1">
                <a:latin typeface="Consolas" pitchFamily="49" charset="0"/>
                <a:cs typeface="Consolas" pitchFamily="49" charset="0"/>
              </a:rPr>
              <a:t>sp</a:t>
            </a:r>
            <a:r>
              <a:rPr lang="en-US" sz="1800" b="1" dirty="0">
                <a:latin typeface="Consolas" pitchFamily="49" charset="0"/>
                <a:cs typeface="Consolas" pitchFamily="49" charset="0"/>
              </a:rPr>
              <a:t>)</a:t>
            </a:r>
          </a:p>
          <a:p>
            <a:pPr algn="ctr"/>
            <a:endParaRPr lang="en-US" sz="1800" b="1" dirty="0">
              <a:latin typeface="Consolas" pitchFamily="49" charset="0"/>
              <a:cs typeface="Consolas" pitchFamily="49" charset="0"/>
            </a:endParaRPr>
          </a:p>
          <a:p>
            <a:pPr algn="ctr"/>
            <a:endParaRPr lang="en-US" sz="1800" b="1" dirty="0">
              <a:latin typeface="Consolas" pitchFamily="49" charset="0"/>
              <a:cs typeface="Consolas" pitchFamily="49" charset="0"/>
            </a:endParaRPr>
          </a:p>
          <a:p>
            <a:pPr algn="ctr"/>
            <a:r>
              <a:rPr lang="en-US" sz="1800" b="1" dirty="0" err="1">
                <a:solidFill>
                  <a:srgbClr val="FF0000"/>
                </a:solidFill>
                <a:latin typeface="Consolas" pitchFamily="49" charset="0"/>
                <a:cs typeface="Consolas" pitchFamily="49" charset="0"/>
              </a:rPr>
              <a:t>lw</a:t>
            </a:r>
            <a:r>
              <a:rPr lang="en-US" sz="1800" b="1" dirty="0">
                <a:latin typeface="Consolas" pitchFamily="49" charset="0"/>
                <a:cs typeface="Consolas" pitchFamily="49" charset="0"/>
              </a:rPr>
              <a:t> t3,12(</a:t>
            </a:r>
            <a:r>
              <a:rPr lang="en-US" sz="1800" b="1" dirty="0" err="1">
                <a:latin typeface="Consolas" pitchFamily="49" charset="0"/>
                <a:cs typeface="Consolas" pitchFamily="49" charset="0"/>
              </a:rPr>
              <a:t>sp</a:t>
            </a:r>
            <a:r>
              <a:rPr lang="en-US" sz="1800" b="1" dirty="0">
                <a:latin typeface="Consolas" pitchFamily="49" charset="0"/>
                <a:cs typeface="Consolas" pitchFamily="49" charset="0"/>
              </a:rPr>
              <a:t>)</a:t>
            </a:r>
          </a:p>
          <a:p>
            <a:pPr algn="ctr"/>
            <a:endParaRPr lang="en-US" sz="1800" b="1" dirty="0">
              <a:latin typeface="Consolas" pitchFamily="49" charset="0"/>
              <a:cs typeface="Consolas" pitchFamily="49" charset="0"/>
            </a:endParaRPr>
          </a:p>
        </p:txBody>
      </p:sp>
      <p:sp>
        <p:nvSpPr>
          <p:cNvPr id="86" name="Rectangle 85"/>
          <p:cNvSpPr/>
          <p:nvPr/>
        </p:nvSpPr>
        <p:spPr>
          <a:xfrm>
            <a:off x="2350880" y="1515394"/>
            <a:ext cx="614778" cy="590039"/>
          </a:xfrm>
          <a:prstGeom prst="rect">
            <a:avLst/>
          </a:prstGeom>
          <a:solidFill>
            <a:schemeClr val="accent4"/>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F</a:t>
            </a:r>
          </a:p>
        </p:txBody>
      </p:sp>
      <p:grpSp>
        <p:nvGrpSpPr>
          <p:cNvPr id="4" name="Group 3">
            <a:extLst>
              <a:ext uri="{FF2B5EF4-FFF2-40B4-BE49-F238E27FC236}">
                <a16:creationId xmlns:a16="http://schemas.microsoft.com/office/drawing/2014/main" id="{82EEFE7A-8FFA-D042-89E0-78AEF3FD5629}"/>
              </a:ext>
            </a:extLst>
          </p:cNvPr>
          <p:cNvGrpSpPr/>
          <p:nvPr/>
        </p:nvGrpSpPr>
        <p:grpSpPr>
          <a:xfrm>
            <a:off x="2965658" y="1515459"/>
            <a:ext cx="835629" cy="1435606"/>
            <a:chOff x="2965658" y="1515459"/>
            <a:chExt cx="835629" cy="1435606"/>
          </a:xfrm>
        </p:grpSpPr>
        <p:cxnSp>
          <p:nvCxnSpPr>
            <p:cNvPr id="82" name="Straight Arrow Connector 81"/>
            <p:cNvCxnSpPr/>
            <p:nvPr/>
          </p:nvCxnSpPr>
          <p:spPr>
            <a:xfrm>
              <a:off x="2965658" y="1810414"/>
              <a:ext cx="220851" cy="87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7" name="Rectangle 86"/>
            <p:cNvSpPr/>
            <p:nvPr/>
          </p:nvSpPr>
          <p:spPr>
            <a:xfrm>
              <a:off x="3186509" y="1515459"/>
              <a:ext cx="610564" cy="591666"/>
            </a:xfrm>
            <a:prstGeom prst="rect">
              <a:avLst/>
            </a:prstGeom>
            <a:solidFill>
              <a:schemeClr val="accent1"/>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D</a:t>
              </a:r>
            </a:p>
          </p:txBody>
        </p:sp>
        <p:sp>
          <p:nvSpPr>
            <p:cNvPr id="97" name="Rectangle 96"/>
            <p:cNvSpPr/>
            <p:nvPr/>
          </p:nvSpPr>
          <p:spPr>
            <a:xfrm>
              <a:off x="3186509" y="2361026"/>
              <a:ext cx="614778" cy="590039"/>
            </a:xfrm>
            <a:prstGeom prst="rect">
              <a:avLst/>
            </a:prstGeom>
            <a:solidFill>
              <a:schemeClr val="accent4"/>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F</a:t>
              </a:r>
            </a:p>
          </p:txBody>
        </p:sp>
      </p:grpSp>
      <p:grpSp>
        <p:nvGrpSpPr>
          <p:cNvPr id="7" name="Group 6">
            <a:extLst>
              <a:ext uri="{FF2B5EF4-FFF2-40B4-BE49-F238E27FC236}">
                <a16:creationId xmlns:a16="http://schemas.microsoft.com/office/drawing/2014/main" id="{F7311B30-83BB-D445-AD2C-AD9105397529}"/>
              </a:ext>
            </a:extLst>
          </p:cNvPr>
          <p:cNvGrpSpPr/>
          <p:nvPr/>
        </p:nvGrpSpPr>
        <p:grpSpPr>
          <a:xfrm>
            <a:off x="3801287" y="1409701"/>
            <a:ext cx="835629" cy="2386996"/>
            <a:chOff x="3801287" y="1409701"/>
            <a:chExt cx="835629" cy="2386996"/>
          </a:xfrm>
        </p:grpSpPr>
        <p:cxnSp>
          <p:nvCxnSpPr>
            <p:cNvPr id="83" name="Straight Arrow Connector 82"/>
            <p:cNvCxnSpPr/>
            <p:nvPr/>
          </p:nvCxnSpPr>
          <p:spPr>
            <a:xfrm>
              <a:off x="3819632" y="1621539"/>
              <a:ext cx="334764"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3803736" y="1990407"/>
              <a:ext cx="334764"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8" name="Flowchart: Manual Operation 5"/>
            <p:cNvSpPr/>
            <p:nvPr/>
          </p:nvSpPr>
          <p:spPr>
            <a:xfrm rot="16200000">
              <a:off x="3939114" y="1633489"/>
              <a:ext cx="845874" cy="39829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45 h 10045"/>
                <a:gd name="connsiteX1" fmla="*/ 4870 w 10000"/>
                <a:gd name="connsiteY1" fmla="*/ 0 h 10045"/>
                <a:gd name="connsiteX2" fmla="*/ 10000 w 10000"/>
                <a:gd name="connsiteY2" fmla="*/ 45 h 10045"/>
                <a:gd name="connsiteX3" fmla="*/ 8000 w 10000"/>
                <a:gd name="connsiteY3" fmla="*/ 10045 h 10045"/>
                <a:gd name="connsiteX4" fmla="*/ 2000 w 10000"/>
                <a:gd name="connsiteY4" fmla="*/ 10045 h 10045"/>
                <a:gd name="connsiteX5" fmla="*/ 0 w 10000"/>
                <a:gd name="connsiteY5" fmla="*/ 45 h 10045"/>
                <a:gd name="connsiteX0" fmla="*/ 0 w 10000"/>
                <a:gd name="connsiteY0" fmla="*/ 0 h 10000"/>
                <a:gd name="connsiteX1" fmla="*/ 4870 w 10000"/>
                <a:gd name="connsiteY1" fmla="*/ 48 h 10000"/>
                <a:gd name="connsiteX2" fmla="*/ 10000 w 10000"/>
                <a:gd name="connsiteY2" fmla="*/ 0 h 10000"/>
                <a:gd name="connsiteX3" fmla="*/ 8000 w 10000"/>
                <a:gd name="connsiteY3" fmla="*/ 10000 h 10000"/>
                <a:gd name="connsiteX4" fmla="*/ 2000 w 10000"/>
                <a:gd name="connsiteY4" fmla="*/ 10000 h 10000"/>
                <a:gd name="connsiteX5" fmla="*/ 0 w 10000"/>
                <a:gd name="connsiteY5" fmla="*/ 0 h 10000"/>
                <a:gd name="connsiteX0" fmla="*/ 0 w 10000"/>
                <a:gd name="connsiteY0" fmla="*/ 0 h 10000"/>
                <a:gd name="connsiteX1" fmla="*/ 4870 w 10000"/>
                <a:gd name="connsiteY1" fmla="*/ 48 h 10000"/>
                <a:gd name="connsiteX2" fmla="*/ 5365 w 10000"/>
                <a:gd name="connsiteY2" fmla="*/ 1 h 10000"/>
                <a:gd name="connsiteX3" fmla="*/ 10000 w 10000"/>
                <a:gd name="connsiteY3" fmla="*/ 0 h 10000"/>
                <a:gd name="connsiteX4" fmla="*/ 8000 w 10000"/>
                <a:gd name="connsiteY4" fmla="*/ 10000 h 10000"/>
                <a:gd name="connsiteX5" fmla="*/ 2000 w 10000"/>
                <a:gd name="connsiteY5" fmla="*/ 10000 h 10000"/>
                <a:gd name="connsiteX6" fmla="*/ 0 w 10000"/>
                <a:gd name="connsiteY6" fmla="*/ 0 h 10000"/>
                <a:gd name="connsiteX0" fmla="*/ 0 w 10000"/>
                <a:gd name="connsiteY0" fmla="*/ 0 h 10000"/>
                <a:gd name="connsiteX1" fmla="*/ 4310 w 10000"/>
                <a:gd name="connsiteY1" fmla="*/ 1 h 10000"/>
                <a:gd name="connsiteX2" fmla="*/ 4870 w 10000"/>
                <a:gd name="connsiteY2" fmla="*/ 48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 name="connsiteX0" fmla="*/ 0 w 10000"/>
                <a:gd name="connsiteY0" fmla="*/ 0 h 10000"/>
                <a:gd name="connsiteX1" fmla="*/ 4310 w 10000"/>
                <a:gd name="connsiteY1" fmla="*/ 1 h 10000"/>
                <a:gd name="connsiteX2" fmla="*/ 4896 w 10000"/>
                <a:gd name="connsiteY2" fmla="*/ 2594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4310" y="1"/>
                  </a:lnTo>
                  <a:lnTo>
                    <a:pt x="4896" y="2594"/>
                  </a:lnTo>
                  <a:lnTo>
                    <a:pt x="5365" y="1"/>
                  </a:lnTo>
                  <a:lnTo>
                    <a:pt x="10000" y="0"/>
                  </a:lnTo>
                  <a:lnTo>
                    <a:pt x="8000" y="10000"/>
                  </a:lnTo>
                  <a:lnTo>
                    <a:pt x="2000" y="10000"/>
                  </a:lnTo>
                  <a:lnTo>
                    <a:pt x="0" y="0"/>
                  </a:lnTo>
                  <a:close/>
                </a:path>
              </a:pathLst>
            </a:cu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800" b="1" dirty="0">
                  <a:solidFill>
                    <a:schemeClr val="tx1"/>
                  </a:solidFill>
                </a:rPr>
                <a:t> X</a:t>
              </a:r>
            </a:p>
          </p:txBody>
        </p:sp>
        <p:cxnSp>
          <p:nvCxnSpPr>
            <p:cNvPr id="93" name="Straight Arrow Connector 92"/>
            <p:cNvCxnSpPr/>
            <p:nvPr/>
          </p:nvCxnSpPr>
          <p:spPr>
            <a:xfrm>
              <a:off x="3801287" y="2656046"/>
              <a:ext cx="220851" cy="87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8" name="Rectangle 97"/>
            <p:cNvSpPr/>
            <p:nvPr/>
          </p:nvSpPr>
          <p:spPr>
            <a:xfrm>
              <a:off x="4022138" y="2361091"/>
              <a:ext cx="610564" cy="591666"/>
            </a:xfrm>
            <a:prstGeom prst="rect">
              <a:avLst/>
            </a:prstGeom>
            <a:solidFill>
              <a:schemeClr val="accent1"/>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D</a:t>
              </a:r>
            </a:p>
          </p:txBody>
        </p:sp>
        <p:sp>
          <p:nvSpPr>
            <p:cNvPr id="108" name="Rectangle 107"/>
            <p:cNvSpPr/>
            <p:nvPr/>
          </p:nvSpPr>
          <p:spPr>
            <a:xfrm>
              <a:off x="4022138" y="3206658"/>
              <a:ext cx="614778" cy="590039"/>
            </a:xfrm>
            <a:prstGeom prst="rect">
              <a:avLst/>
            </a:prstGeom>
            <a:solidFill>
              <a:schemeClr val="accent4"/>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F</a:t>
              </a:r>
            </a:p>
          </p:txBody>
        </p:sp>
      </p:grpSp>
      <p:grpSp>
        <p:nvGrpSpPr>
          <p:cNvPr id="8" name="Group 7">
            <a:extLst>
              <a:ext uri="{FF2B5EF4-FFF2-40B4-BE49-F238E27FC236}">
                <a16:creationId xmlns:a16="http://schemas.microsoft.com/office/drawing/2014/main" id="{AC941999-9A13-194C-8EA1-978A53A3FBA2}"/>
              </a:ext>
            </a:extLst>
          </p:cNvPr>
          <p:cNvGrpSpPr/>
          <p:nvPr/>
        </p:nvGrpSpPr>
        <p:grpSpPr>
          <a:xfrm>
            <a:off x="4559821" y="1515394"/>
            <a:ext cx="928664" cy="3126935"/>
            <a:chOff x="4559821" y="1515394"/>
            <a:chExt cx="928664" cy="3126935"/>
          </a:xfrm>
        </p:grpSpPr>
        <p:sp>
          <p:nvSpPr>
            <p:cNvPr id="90" name="Rectangle 89"/>
            <p:cNvSpPr/>
            <p:nvPr/>
          </p:nvSpPr>
          <p:spPr>
            <a:xfrm>
              <a:off x="4873707" y="1515394"/>
              <a:ext cx="614778" cy="590039"/>
            </a:xfrm>
            <a:prstGeom prst="rect">
              <a:avLst/>
            </a:prstGeom>
            <a:solidFill>
              <a:schemeClr val="accent4"/>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M</a:t>
              </a:r>
            </a:p>
          </p:txBody>
        </p:sp>
        <p:cxnSp>
          <p:nvCxnSpPr>
            <p:cNvPr id="91" name="Straight Arrow Connector 90"/>
            <p:cNvCxnSpPr/>
            <p:nvPr/>
          </p:nvCxnSpPr>
          <p:spPr>
            <a:xfrm flipV="1">
              <a:off x="4559821" y="1810413"/>
              <a:ext cx="334764"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4655261" y="2467171"/>
              <a:ext cx="334764"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a:off x="4639365" y="2836039"/>
              <a:ext cx="334764"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9" name="Flowchart: Manual Operation 5"/>
            <p:cNvSpPr/>
            <p:nvPr/>
          </p:nvSpPr>
          <p:spPr>
            <a:xfrm rot="16200000">
              <a:off x="4774743" y="2479121"/>
              <a:ext cx="845874" cy="39829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45 h 10045"/>
                <a:gd name="connsiteX1" fmla="*/ 4870 w 10000"/>
                <a:gd name="connsiteY1" fmla="*/ 0 h 10045"/>
                <a:gd name="connsiteX2" fmla="*/ 10000 w 10000"/>
                <a:gd name="connsiteY2" fmla="*/ 45 h 10045"/>
                <a:gd name="connsiteX3" fmla="*/ 8000 w 10000"/>
                <a:gd name="connsiteY3" fmla="*/ 10045 h 10045"/>
                <a:gd name="connsiteX4" fmla="*/ 2000 w 10000"/>
                <a:gd name="connsiteY4" fmla="*/ 10045 h 10045"/>
                <a:gd name="connsiteX5" fmla="*/ 0 w 10000"/>
                <a:gd name="connsiteY5" fmla="*/ 45 h 10045"/>
                <a:gd name="connsiteX0" fmla="*/ 0 w 10000"/>
                <a:gd name="connsiteY0" fmla="*/ 0 h 10000"/>
                <a:gd name="connsiteX1" fmla="*/ 4870 w 10000"/>
                <a:gd name="connsiteY1" fmla="*/ 48 h 10000"/>
                <a:gd name="connsiteX2" fmla="*/ 10000 w 10000"/>
                <a:gd name="connsiteY2" fmla="*/ 0 h 10000"/>
                <a:gd name="connsiteX3" fmla="*/ 8000 w 10000"/>
                <a:gd name="connsiteY3" fmla="*/ 10000 h 10000"/>
                <a:gd name="connsiteX4" fmla="*/ 2000 w 10000"/>
                <a:gd name="connsiteY4" fmla="*/ 10000 h 10000"/>
                <a:gd name="connsiteX5" fmla="*/ 0 w 10000"/>
                <a:gd name="connsiteY5" fmla="*/ 0 h 10000"/>
                <a:gd name="connsiteX0" fmla="*/ 0 w 10000"/>
                <a:gd name="connsiteY0" fmla="*/ 0 h 10000"/>
                <a:gd name="connsiteX1" fmla="*/ 4870 w 10000"/>
                <a:gd name="connsiteY1" fmla="*/ 48 h 10000"/>
                <a:gd name="connsiteX2" fmla="*/ 5365 w 10000"/>
                <a:gd name="connsiteY2" fmla="*/ 1 h 10000"/>
                <a:gd name="connsiteX3" fmla="*/ 10000 w 10000"/>
                <a:gd name="connsiteY3" fmla="*/ 0 h 10000"/>
                <a:gd name="connsiteX4" fmla="*/ 8000 w 10000"/>
                <a:gd name="connsiteY4" fmla="*/ 10000 h 10000"/>
                <a:gd name="connsiteX5" fmla="*/ 2000 w 10000"/>
                <a:gd name="connsiteY5" fmla="*/ 10000 h 10000"/>
                <a:gd name="connsiteX6" fmla="*/ 0 w 10000"/>
                <a:gd name="connsiteY6" fmla="*/ 0 h 10000"/>
                <a:gd name="connsiteX0" fmla="*/ 0 w 10000"/>
                <a:gd name="connsiteY0" fmla="*/ 0 h 10000"/>
                <a:gd name="connsiteX1" fmla="*/ 4310 w 10000"/>
                <a:gd name="connsiteY1" fmla="*/ 1 h 10000"/>
                <a:gd name="connsiteX2" fmla="*/ 4870 w 10000"/>
                <a:gd name="connsiteY2" fmla="*/ 48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 name="connsiteX0" fmla="*/ 0 w 10000"/>
                <a:gd name="connsiteY0" fmla="*/ 0 h 10000"/>
                <a:gd name="connsiteX1" fmla="*/ 4310 w 10000"/>
                <a:gd name="connsiteY1" fmla="*/ 1 h 10000"/>
                <a:gd name="connsiteX2" fmla="*/ 4896 w 10000"/>
                <a:gd name="connsiteY2" fmla="*/ 2594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4310" y="1"/>
                  </a:lnTo>
                  <a:lnTo>
                    <a:pt x="4896" y="2594"/>
                  </a:lnTo>
                  <a:lnTo>
                    <a:pt x="5365" y="1"/>
                  </a:lnTo>
                  <a:lnTo>
                    <a:pt x="10000" y="0"/>
                  </a:lnTo>
                  <a:lnTo>
                    <a:pt x="8000" y="10000"/>
                  </a:lnTo>
                  <a:lnTo>
                    <a:pt x="2000" y="10000"/>
                  </a:lnTo>
                  <a:lnTo>
                    <a:pt x="0" y="0"/>
                  </a:lnTo>
                  <a:close/>
                </a:path>
              </a:pathLst>
            </a:cu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800" b="1" dirty="0">
                  <a:solidFill>
                    <a:schemeClr val="tx1"/>
                  </a:solidFill>
                </a:rPr>
                <a:t> X</a:t>
              </a:r>
            </a:p>
          </p:txBody>
        </p:sp>
        <p:cxnSp>
          <p:nvCxnSpPr>
            <p:cNvPr id="104" name="Straight Arrow Connector 103"/>
            <p:cNvCxnSpPr/>
            <p:nvPr/>
          </p:nvCxnSpPr>
          <p:spPr>
            <a:xfrm>
              <a:off x="4636916" y="3501678"/>
              <a:ext cx="220851" cy="87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9" name="Rectangle 108"/>
            <p:cNvSpPr/>
            <p:nvPr/>
          </p:nvSpPr>
          <p:spPr>
            <a:xfrm>
              <a:off x="4857767" y="3206723"/>
              <a:ext cx="610564" cy="591666"/>
            </a:xfrm>
            <a:prstGeom prst="rect">
              <a:avLst/>
            </a:prstGeom>
            <a:solidFill>
              <a:schemeClr val="accent1"/>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D</a:t>
              </a:r>
            </a:p>
          </p:txBody>
        </p:sp>
        <p:sp>
          <p:nvSpPr>
            <p:cNvPr id="119" name="Rectangle 118"/>
            <p:cNvSpPr/>
            <p:nvPr/>
          </p:nvSpPr>
          <p:spPr>
            <a:xfrm>
              <a:off x="4857767" y="4052290"/>
              <a:ext cx="614778" cy="590039"/>
            </a:xfrm>
            <a:prstGeom prst="rect">
              <a:avLst/>
            </a:prstGeom>
            <a:solidFill>
              <a:schemeClr val="accent4"/>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F</a:t>
              </a:r>
            </a:p>
          </p:txBody>
        </p:sp>
      </p:grpSp>
      <p:grpSp>
        <p:nvGrpSpPr>
          <p:cNvPr id="71" name="Group 70"/>
          <p:cNvGrpSpPr/>
          <p:nvPr/>
        </p:nvGrpSpPr>
        <p:grpSpPr>
          <a:xfrm>
            <a:off x="4783865" y="1409700"/>
            <a:ext cx="815340" cy="3322320"/>
            <a:chOff x="4770120" y="1417320"/>
            <a:chExt cx="815340" cy="3322320"/>
          </a:xfrm>
        </p:grpSpPr>
        <p:sp>
          <p:nvSpPr>
            <p:cNvPr id="58" name="Oval 57"/>
            <p:cNvSpPr/>
            <p:nvPr/>
          </p:nvSpPr>
          <p:spPr>
            <a:xfrm>
              <a:off x="4770120" y="1417320"/>
              <a:ext cx="807720" cy="80772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4777740" y="3931920"/>
              <a:ext cx="807720" cy="80772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TextBox 58">
            <a:extLst>
              <a:ext uri="{FF2B5EF4-FFF2-40B4-BE49-F238E27FC236}">
                <a16:creationId xmlns:a16="http://schemas.microsoft.com/office/drawing/2014/main" id="{5E426D36-D7BB-6E4E-8F47-74C2E1992DA5}"/>
              </a:ext>
            </a:extLst>
          </p:cNvPr>
          <p:cNvSpPr txBox="1"/>
          <p:nvPr/>
        </p:nvSpPr>
        <p:spPr>
          <a:xfrm>
            <a:off x="6027038" y="1532369"/>
            <a:ext cx="2834686" cy="1107996"/>
          </a:xfrm>
          <a:prstGeom prst="rect">
            <a:avLst/>
          </a:prstGeom>
          <a:solidFill>
            <a:schemeClr val="bg1"/>
          </a:solidFill>
        </p:spPr>
        <p:txBody>
          <a:bodyPr wrap="square" rtlCol="0" anchor="ctr">
            <a:spAutoFit/>
          </a:bodyPr>
          <a:lstStyle/>
          <a:p>
            <a:pPr algn="ctr"/>
            <a:r>
              <a:rPr lang="en-US" sz="2200" dirty="0"/>
              <a:t>well, now they need to take turns… but that sucks</a:t>
            </a:r>
          </a:p>
        </p:txBody>
      </p:sp>
      <p:sp>
        <p:nvSpPr>
          <p:cNvPr id="60" name="TextBox 59">
            <a:extLst>
              <a:ext uri="{FF2B5EF4-FFF2-40B4-BE49-F238E27FC236}">
                <a16:creationId xmlns:a16="http://schemas.microsoft.com/office/drawing/2014/main" id="{E361618D-CD30-8F45-B368-CEC9C0704F8A}"/>
              </a:ext>
            </a:extLst>
          </p:cNvPr>
          <p:cNvSpPr txBox="1"/>
          <p:nvPr/>
        </p:nvSpPr>
        <p:spPr>
          <a:xfrm>
            <a:off x="6027038" y="3238776"/>
            <a:ext cx="2834686" cy="584775"/>
          </a:xfrm>
          <a:prstGeom prst="rect">
            <a:avLst/>
          </a:prstGeom>
          <a:solidFill>
            <a:schemeClr val="bg1"/>
          </a:solidFill>
        </p:spPr>
        <p:txBody>
          <a:bodyPr wrap="square" rtlCol="0" anchor="ctr">
            <a:spAutoFit/>
          </a:bodyPr>
          <a:lstStyle/>
          <a:p>
            <a:pPr algn="ctr"/>
            <a:r>
              <a:rPr lang="en-US" sz="1600" dirty="0"/>
              <a:t>maybe Harvard architectures were onto something after all</a:t>
            </a:r>
          </a:p>
        </p:txBody>
      </p:sp>
    </p:spTree>
    <p:extLst>
      <p:ext uri="{BB962C8B-B14F-4D97-AF65-F5344CB8AC3E}">
        <p14:creationId xmlns:p14="http://schemas.microsoft.com/office/powerpoint/2010/main" val="4404189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9">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9">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uiExpand="1" build="p"/>
      <p:bldP spid="86" grpId="0" animBg="1"/>
      <p:bldP spid="59" grpId="0" animBg="1"/>
      <p:bldP spid="6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3207251682"/>
              </p:ext>
            </p:extLst>
          </p:nvPr>
        </p:nvGraphicFramePr>
        <p:xfrm>
          <a:off x="228598" y="1028701"/>
          <a:ext cx="8763002" cy="2175515"/>
        </p:xfrm>
        <a:graphic>
          <a:graphicData uri="http://schemas.openxmlformats.org/drawingml/2006/table">
            <a:tbl>
              <a:tblPr firstRow="1" bandRow="1">
                <a:tableStyleId>{9D7B26C5-4107-4FEC-AEDC-1716B250A1EF}</a:tableStyleId>
              </a:tblPr>
              <a:tblGrid>
                <a:gridCol w="1981202">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gridCol w="847725">
                  <a:extLst>
                    <a:ext uri="{9D8B030D-6E8A-4147-A177-3AD203B41FA5}">
                      <a16:colId xmlns:a16="http://schemas.microsoft.com/office/drawing/2014/main" val="20004"/>
                    </a:ext>
                  </a:extLst>
                </a:gridCol>
                <a:gridCol w="847725">
                  <a:extLst>
                    <a:ext uri="{9D8B030D-6E8A-4147-A177-3AD203B41FA5}">
                      <a16:colId xmlns:a16="http://schemas.microsoft.com/office/drawing/2014/main" val="20005"/>
                    </a:ext>
                  </a:extLst>
                </a:gridCol>
                <a:gridCol w="847725">
                  <a:extLst>
                    <a:ext uri="{9D8B030D-6E8A-4147-A177-3AD203B41FA5}">
                      <a16:colId xmlns:a16="http://schemas.microsoft.com/office/drawing/2014/main" val="20006"/>
                    </a:ext>
                  </a:extLst>
                </a:gridCol>
                <a:gridCol w="847725">
                  <a:extLst>
                    <a:ext uri="{9D8B030D-6E8A-4147-A177-3AD203B41FA5}">
                      <a16:colId xmlns:a16="http://schemas.microsoft.com/office/drawing/2014/main" val="20007"/>
                    </a:ext>
                  </a:extLst>
                </a:gridCol>
                <a:gridCol w="847725">
                  <a:extLst>
                    <a:ext uri="{9D8B030D-6E8A-4147-A177-3AD203B41FA5}">
                      <a16:colId xmlns:a16="http://schemas.microsoft.com/office/drawing/2014/main" val="20008"/>
                    </a:ext>
                  </a:extLst>
                </a:gridCol>
              </a:tblGrid>
              <a:tr h="296413">
                <a:tc>
                  <a:txBody>
                    <a:bodyPr/>
                    <a:lstStyle/>
                    <a:p>
                      <a:pPr algn="ctr"/>
                      <a:r>
                        <a:rPr lang="en-US"/>
                        <a:t>Time</a:t>
                      </a: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8</a:t>
                      </a: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837187">
                <a:tc>
                  <a:txBody>
                    <a:bodyPr/>
                    <a:lstStyle/>
                    <a:p>
                      <a:pPr algn="ctr"/>
                      <a:endParaRPr lang="en-US" sz="1800" b="1" baseline="0" dirty="0">
                        <a:latin typeface="Consolas" pitchFamily="49" charset="0"/>
                        <a:cs typeface="Consolas" pitchFamily="49"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 name="Title 1"/>
          <p:cNvSpPr>
            <a:spLocks noGrp="1"/>
          </p:cNvSpPr>
          <p:nvPr>
            <p:ph type="title"/>
          </p:nvPr>
        </p:nvSpPr>
        <p:spPr/>
        <p:txBody>
          <a:bodyPr/>
          <a:lstStyle/>
          <a:p>
            <a:r>
              <a:rPr lang="en-US"/>
              <a:t>Data hazards</a:t>
            </a:r>
          </a:p>
        </p:txBody>
      </p:sp>
      <p:sp>
        <p:nvSpPr>
          <p:cNvPr id="3" name="Content Placeholder 2"/>
          <p:cNvSpPr>
            <a:spLocks noGrp="1"/>
          </p:cNvSpPr>
          <p:nvPr>
            <p:ph idx="1"/>
          </p:nvPr>
        </p:nvSpPr>
        <p:spPr>
          <a:xfrm>
            <a:off x="152400" y="495301"/>
            <a:ext cx="8763000" cy="609599"/>
          </a:xfrm>
        </p:spPr>
        <p:txBody>
          <a:bodyPr>
            <a:normAutofit/>
          </a:bodyPr>
          <a:lstStyle/>
          <a:p>
            <a:r>
              <a:rPr lang="en-US" dirty="0"/>
              <a:t>an instruction depends on the </a:t>
            </a:r>
            <a:r>
              <a:rPr lang="en-US" b="1" dirty="0"/>
              <a:t>result of a previous one</a:t>
            </a:r>
          </a:p>
        </p:txBody>
      </p:sp>
      <p:sp>
        <p:nvSpPr>
          <p:cNvPr id="5" name="Footer Placeholder 4"/>
          <p:cNvSpPr>
            <a:spLocks noGrp="1"/>
          </p:cNvSpPr>
          <p:nvPr>
            <p:ph type="ftr" sz="quarter" idx="11"/>
          </p:nvPr>
        </p:nvSpPr>
        <p:spPr>
          <a:xfrm>
            <a:off x="0" y="5296960"/>
            <a:ext cx="1219200" cy="304271"/>
          </a:xfrm>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9</a:t>
            </a:fld>
            <a:endParaRPr lang="en-US"/>
          </a:p>
        </p:txBody>
      </p:sp>
      <p:sp>
        <p:nvSpPr>
          <p:cNvPr id="69" name="Rectangle 68"/>
          <p:cNvSpPr/>
          <p:nvPr/>
        </p:nvSpPr>
        <p:spPr>
          <a:xfrm>
            <a:off x="152400" y="1409700"/>
            <a:ext cx="1981200" cy="1477328"/>
          </a:xfrm>
          <a:prstGeom prst="rect">
            <a:avLst/>
          </a:prstGeom>
        </p:spPr>
        <p:txBody>
          <a:bodyPr wrap="square">
            <a:spAutoFit/>
          </a:bodyPr>
          <a:lstStyle/>
          <a:p>
            <a:pPr algn="ctr"/>
            <a:endParaRPr lang="en-US" sz="1800" b="1" dirty="0">
              <a:latin typeface="Consolas" pitchFamily="49" charset="0"/>
              <a:cs typeface="Consolas" pitchFamily="49" charset="0"/>
            </a:endParaRPr>
          </a:p>
          <a:p>
            <a:pPr algn="ctr"/>
            <a:r>
              <a:rPr lang="en-US" sz="1800" b="1" dirty="0">
                <a:solidFill>
                  <a:srgbClr val="FF0000"/>
                </a:solidFill>
                <a:latin typeface="Consolas" pitchFamily="49" charset="0"/>
                <a:cs typeface="Consolas" pitchFamily="49" charset="0"/>
              </a:rPr>
              <a:t>add</a:t>
            </a:r>
            <a:r>
              <a:rPr lang="en-US" sz="1800" b="1" dirty="0">
                <a:latin typeface="Consolas" pitchFamily="49" charset="0"/>
                <a:cs typeface="Consolas" pitchFamily="49" charset="0"/>
              </a:rPr>
              <a:t> t0, t1, t2</a:t>
            </a:r>
          </a:p>
          <a:p>
            <a:pPr algn="ctr"/>
            <a:endParaRPr lang="en-US" sz="1800" b="1" dirty="0">
              <a:latin typeface="Consolas" pitchFamily="49" charset="0"/>
              <a:cs typeface="Consolas" pitchFamily="49" charset="0"/>
            </a:endParaRPr>
          </a:p>
          <a:p>
            <a:pPr algn="ctr"/>
            <a:endParaRPr lang="en-US" sz="1800" b="1" dirty="0">
              <a:latin typeface="Consolas" pitchFamily="49" charset="0"/>
              <a:cs typeface="Consolas" pitchFamily="49" charset="0"/>
            </a:endParaRPr>
          </a:p>
          <a:p>
            <a:pPr algn="ctr"/>
            <a:r>
              <a:rPr lang="en-US" sz="1800" b="1" dirty="0">
                <a:solidFill>
                  <a:srgbClr val="FF0000"/>
                </a:solidFill>
                <a:latin typeface="Consolas" pitchFamily="49" charset="0"/>
                <a:cs typeface="Consolas" pitchFamily="49" charset="0"/>
              </a:rPr>
              <a:t>sub</a:t>
            </a:r>
            <a:r>
              <a:rPr lang="en-US" sz="1800" b="1" dirty="0">
                <a:latin typeface="Consolas" pitchFamily="49" charset="0"/>
                <a:cs typeface="Consolas" pitchFamily="49" charset="0"/>
              </a:rPr>
              <a:t> s0, t0, t1</a:t>
            </a:r>
          </a:p>
        </p:txBody>
      </p:sp>
      <p:grpSp>
        <p:nvGrpSpPr>
          <p:cNvPr id="19" name="Group 70"/>
          <p:cNvGrpSpPr/>
          <p:nvPr/>
        </p:nvGrpSpPr>
        <p:grpSpPr>
          <a:xfrm>
            <a:off x="696436" y="1630680"/>
            <a:ext cx="919004" cy="1287780"/>
            <a:chOff x="4704556" y="1562100"/>
            <a:chExt cx="919004" cy="1287780"/>
          </a:xfrm>
        </p:grpSpPr>
        <p:sp>
          <p:nvSpPr>
            <p:cNvPr id="58" name="Oval 57"/>
            <p:cNvSpPr/>
            <p:nvPr/>
          </p:nvSpPr>
          <p:spPr>
            <a:xfrm>
              <a:off x="4704556" y="1562100"/>
              <a:ext cx="457200" cy="4572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5166360" y="2392680"/>
              <a:ext cx="457200" cy="4572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1" name="Content Placeholder 2"/>
          <p:cNvSpPr txBox="1">
            <a:spLocks/>
          </p:cNvSpPr>
          <p:nvPr/>
        </p:nvSpPr>
        <p:spPr>
          <a:xfrm>
            <a:off x="152400" y="3238500"/>
            <a:ext cx="8763000" cy="1866638"/>
          </a:xfrm>
          <a:prstGeom prst="rect">
            <a:avLst/>
          </a:prstGeom>
        </p:spPr>
        <p:txBody>
          <a:bodyPr vert="horz" lIns="91440" tIns="45720" rIns="91440" bIns="45720" rtlCol="0">
            <a:normAutofit/>
          </a:bodyPr>
          <a:lstStyle/>
          <a:p>
            <a:pPr marL="257175" marR="0" lvl="0" indent="-257175" algn="l" defTabSz="822960" rtl="0" eaLnBrk="1" fontAlgn="auto" latinLnBrk="0" hangingPunct="1">
              <a:lnSpc>
                <a:spcPct val="100000"/>
              </a:lnSpc>
              <a:spcBef>
                <a:spcPts val="0"/>
              </a:spcBef>
              <a:spcAft>
                <a:spcPts val="0"/>
              </a:spcAft>
              <a:buClrTx/>
              <a:buSzPct val="100000"/>
              <a:buFont typeface="Trebuchet MS" pitchFamily="34" charset="0"/>
              <a:buChar char="●"/>
              <a:tabLst/>
              <a:defRPr/>
            </a:pPr>
            <a:r>
              <a:rPr lang="en-US" sz="2200" b="1" dirty="0">
                <a:solidFill>
                  <a:srgbClr val="FF0000"/>
                </a:solidFill>
                <a:latin typeface="Consolas" panose="020B0609020204030204" pitchFamily="49" charset="0"/>
                <a:cs typeface="Consolas" panose="020B0609020204030204" pitchFamily="49" charset="0"/>
              </a:rPr>
              <a:t>sub</a:t>
            </a:r>
            <a:r>
              <a:rPr lang="en-US" sz="2200" dirty="0"/>
              <a:t> can't use the value of </a:t>
            </a:r>
            <a:r>
              <a:rPr lang="en-US" sz="2200" b="1" dirty="0">
                <a:latin typeface="Consolas" panose="020B0609020204030204" pitchFamily="49" charset="0"/>
                <a:cs typeface="Consolas" panose="020B0609020204030204" pitchFamily="49" charset="0"/>
              </a:rPr>
              <a:t>t0</a:t>
            </a:r>
            <a:r>
              <a:rPr lang="en-US" sz="2200" dirty="0"/>
              <a:t> until the beginning of cycle 5</a:t>
            </a:r>
          </a:p>
          <a:p>
            <a:pPr marL="613791" lvl="1" indent="-257175" defTabSz="822960">
              <a:buSzPct val="100000"/>
              <a:buFont typeface="Trebuchet MS" pitchFamily="34" charset="0"/>
              <a:buChar char="●"/>
              <a:defRPr/>
            </a:pPr>
            <a:r>
              <a:rPr kumimoji="0" lang="en-US" sz="2200" i="0" u="none" strike="noStrike" kern="1200" cap="none" spc="0" normalizeH="0" noProof="0" dirty="0">
                <a:ln>
                  <a:noFill/>
                </a:ln>
                <a:solidFill>
                  <a:schemeClr val="tx1"/>
                </a:solidFill>
                <a:effectLst/>
                <a:uLnTx/>
                <a:uFillTx/>
              </a:rPr>
              <a:t>because that's when the </a:t>
            </a:r>
            <a:r>
              <a:rPr kumimoji="0" lang="en-US" sz="2200" b="1" i="0" u="none" strike="noStrike" kern="1200" cap="none" spc="0" normalizeH="0" noProof="0" dirty="0">
                <a:ln>
                  <a:noFill/>
                </a:ln>
                <a:solidFill>
                  <a:srgbClr val="FF0000"/>
                </a:solidFill>
                <a:effectLst/>
                <a:uLnTx/>
                <a:uFillTx/>
                <a:latin typeface="Consolas" panose="020B0609020204030204" pitchFamily="49" charset="0"/>
                <a:cs typeface="Consolas" panose="020B0609020204030204" pitchFamily="49" charset="0"/>
              </a:rPr>
              <a:t>add</a:t>
            </a:r>
            <a:r>
              <a:rPr kumimoji="0" lang="en-US" sz="2200" i="0" u="none" strike="noStrike" kern="1200" cap="none" spc="0" normalizeH="0" noProof="0" dirty="0">
                <a:ln>
                  <a:noFill/>
                </a:ln>
                <a:solidFill>
                  <a:schemeClr val="tx1"/>
                </a:solidFill>
                <a:effectLst/>
                <a:uLnTx/>
                <a:uFillTx/>
              </a:rPr>
              <a:t> writes its result</a:t>
            </a:r>
          </a:p>
          <a:p>
            <a:pPr marL="257175" indent="-257175" defTabSz="822960">
              <a:buSzPct val="100000"/>
              <a:buFont typeface="Trebuchet MS" pitchFamily="34" charset="0"/>
              <a:buChar char="●"/>
            </a:pPr>
            <a:r>
              <a:rPr kumimoji="0" lang="en-US" sz="2200" b="0" i="0" u="none" strike="noStrike" kern="1200" cap="none" spc="0" normalizeH="0" baseline="0" noProof="0" dirty="0">
                <a:ln>
                  <a:noFill/>
                </a:ln>
                <a:solidFill>
                  <a:schemeClr val="tx1"/>
                </a:solidFill>
                <a:effectLst/>
                <a:uLnTx/>
                <a:uFillTx/>
                <a:latin typeface="+mn-lt"/>
                <a:ea typeface="+mn-ea"/>
                <a:cs typeface="+mn-cs"/>
              </a:rPr>
              <a:t>or… we </a:t>
            </a:r>
            <a:r>
              <a:rPr kumimoji="0" lang="en-US" sz="2200" b="0" u="none" strike="noStrike" kern="1200" cap="none" spc="0" normalizeH="0" baseline="0" noProof="0" dirty="0">
                <a:ln>
                  <a:noFill/>
                </a:ln>
                <a:solidFill>
                  <a:schemeClr val="tx1"/>
                </a:solidFill>
                <a:effectLst/>
                <a:uLnTx/>
                <a:uFillTx/>
                <a:latin typeface="+mn-lt"/>
                <a:ea typeface="+mn-ea"/>
                <a:cs typeface="+mn-cs"/>
              </a:rPr>
              <a:t>could be clever</a:t>
            </a:r>
            <a:r>
              <a:rPr kumimoji="0" lang="en-US" sz="2200" b="0" u="none" strike="noStrike" kern="1200" cap="none" spc="0" normalizeH="0" noProof="0" dirty="0">
                <a:ln>
                  <a:noFill/>
                </a:ln>
                <a:solidFill>
                  <a:schemeClr val="tx1"/>
                </a:solidFill>
                <a:effectLst/>
                <a:uLnTx/>
                <a:uFillTx/>
                <a:latin typeface="+mn-lt"/>
                <a:ea typeface="+mn-ea"/>
                <a:cs typeface="+mn-cs"/>
              </a:rPr>
              <a:t> and </a:t>
            </a:r>
            <a:r>
              <a:rPr kumimoji="0" lang="en-US" sz="2200" b="1" u="none" strike="noStrike" kern="1200" cap="none" spc="0" normalizeH="0" noProof="0" dirty="0">
                <a:ln>
                  <a:noFill/>
                </a:ln>
                <a:solidFill>
                  <a:schemeClr val="tx1"/>
                </a:solidFill>
                <a:effectLst/>
                <a:uLnTx/>
                <a:uFillTx/>
                <a:latin typeface="+mn-lt"/>
                <a:ea typeface="+mn-ea"/>
                <a:cs typeface="+mn-cs"/>
              </a:rPr>
              <a:t>forward</a:t>
            </a:r>
            <a:r>
              <a:rPr lang="en-US" sz="2200" dirty="0"/>
              <a:t> the result of </a:t>
            </a:r>
            <a:r>
              <a:rPr lang="en-US" sz="2200" b="1" dirty="0">
                <a:solidFill>
                  <a:srgbClr val="FF0000"/>
                </a:solidFill>
                <a:latin typeface="Consolas" panose="020B0609020204030204" pitchFamily="49" charset="0"/>
                <a:cs typeface="Consolas" panose="020B0609020204030204" pitchFamily="49" charset="0"/>
              </a:rPr>
              <a:t>add</a:t>
            </a:r>
            <a:r>
              <a:rPr lang="en-US" sz="2200" dirty="0"/>
              <a:t> to </a:t>
            </a:r>
            <a:r>
              <a:rPr lang="en-US" sz="2200" b="1" dirty="0">
                <a:solidFill>
                  <a:srgbClr val="FF0000"/>
                </a:solidFill>
                <a:latin typeface="Consolas" panose="020B0609020204030204" pitchFamily="49" charset="0"/>
                <a:cs typeface="Consolas" panose="020B0609020204030204" pitchFamily="49" charset="0"/>
              </a:rPr>
              <a:t>sub</a:t>
            </a:r>
            <a:r>
              <a:rPr lang="en-US" sz="2200" b="1" dirty="0"/>
              <a:t> </a:t>
            </a:r>
            <a:r>
              <a:rPr lang="en-US" sz="2200" i="1" dirty="0"/>
              <a:t>before the </a:t>
            </a:r>
            <a:r>
              <a:rPr lang="en-US" sz="2200" b="1" i="1" dirty="0">
                <a:solidFill>
                  <a:srgbClr val="FF0000"/>
                </a:solidFill>
                <a:latin typeface="Consolas" panose="020B0609020204030204" pitchFamily="49" charset="0"/>
                <a:cs typeface="Consolas" panose="020B0609020204030204" pitchFamily="49" charset="0"/>
              </a:rPr>
              <a:t>add</a:t>
            </a:r>
            <a:r>
              <a:rPr lang="en-US" sz="2200" i="1" dirty="0"/>
              <a:t> even completes</a:t>
            </a:r>
            <a:endParaRPr kumimoji="0" lang="en-US" sz="2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35" name="Group 34"/>
          <p:cNvGrpSpPr/>
          <p:nvPr/>
        </p:nvGrpSpPr>
        <p:grpSpPr>
          <a:xfrm>
            <a:off x="2350880" y="1409700"/>
            <a:ext cx="3122149" cy="845874"/>
            <a:chOff x="2297830" y="1657274"/>
            <a:chExt cx="3869813" cy="1048437"/>
          </a:xfrm>
        </p:grpSpPr>
        <p:cxnSp>
          <p:nvCxnSpPr>
            <p:cNvPr id="36" name="Straight Arrow Connector 35"/>
            <p:cNvCxnSpPr/>
            <p:nvPr/>
          </p:nvCxnSpPr>
          <p:spPr>
            <a:xfrm>
              <a:off x="3059830" y="2153948"/>
              <a:ext cx="273738" cy="10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4118306" y="1919843"/>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4098603" y="2377044"/>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V="1">
              <a:off x="4975997" y="2163922"/>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2297830" y="1788279"/>
              <a:ext cx="762000" cy="731337"/>
            </a:xfrm>
            <a:prstGeom prst="rect">
              <a:avLst/>
            </a:prstGeom>
            <a:solidFill>
              <a:schemeClr val="accent4"/>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F</a:t>
              </a:r>
            </a:p>
          </p:txBody>
        </p:sp>
        <p:sp>
          <p:nvSpPr>
            <p:cNvPr id="51" name="Rectangle 50"/>
            <p:cNvSpPr/>
            <p:nvPr/>
          </p:nvSpPr>
          <p:spPr>
            <a:xfrm>
              <a:off x="3333568" y="1788359"/>
              <a:ext cx="756776" cy="733353"/>
            </a:xfrm>
            <a:prstGeom prst="rect">
              <a:avLst/>
            </a:prstGeom>
            <a:solidFill>
              <a:schemeClr val="accent1"/>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D</a:t>
              </a:r>
            </a:p>
          </p:txBody>
        </p:sp>
        <p:sp>
          <p:nvSpPr>
            <p:cNvPr id="52" name="Flowchart: Manual Operation 5"/>
            <p:cNvSpPr/>
            <p:nvPr/>
          </p:nvSpPr>
          <p:spPr>
            <a:xfrm rot="16200000">
              <a:off x="4266400" y="1934654"/>
              <a:ext cx="1048437" cy="493678"/>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45 h 10045"/>
                <a:gd name="connsiteX1" fmla="*/ 4870 w 10000"/>
                <a:gd name="connsiteY1" fmla="*/ 0 h 10045"/>
                <a:gd name="connsiteX2" fmla="*/ 10000 w 10000"/>
                <a:gd name="connsiteY2" fmla="*/ 45 h 10045"/>
                <a:gd name="connsiteX3" fmla="*/ 8000 w 10000"/>
                <a:gd name="connsiteY3" fmla="*/ 10045 h 10045"/>
                <a:gd name="connsiteX4" fmla="*/ 2000 w 10000"/>
                <a:gd name="connsiteY4" fmla="*/ 10045 h 10045"/>
                <a:gd name="connsiteX5" fmla="*/ 0 w 10000"/>
                <a:gd name="connsiteY5" fmla="*/ 45 h 10045"/>
                <a:gd name="connsiteX0" fmla="*/ 0 w 10000"/>
                <a:gd name="connsiteY0" fmla="*/ 0 h 10000"/>
                <a:gd name="connsiteX1" fmla="*/ 4870 w 10000"/>
                <a:gd name="connsiteY1" fmla="*/ 48 h 10000"/>
                <a:gd name="connsiteX2" fmla="*/ 10000 w 10000"/>
                <a:gd name="connsiteY2" fmla="*/ 0 h 10000"/>
                <a:gd name="connsiteX3" fmla="*/ 8000 w 10000"/>
                <a:gd name="connsiteY3" fmla="*/ 10000 h 10000"/>
                <a:gd name="connsiteX4" fmla="*/ 2000 w 10000"/>
                <a:gd name="connsiteY4" fmla="*/ 10000 h 10000"/>
                <a:gd name="connsiteX5" fmla="*/ 0 w 10000"/>
                <a:gd name="connsiteY5" fmla="*/ 0 h 10000"/>
                <a:gd name="connsiteX0" fmla="*/ 0 w 10000"/>
                <a:gd name="connsiteY0" fmla="*/ 0 h 10000"/>
                <a:gd name="connsiteX1" fmla="*/ 4870 w 10000"/>
                <a:gd name="connsiteY1" fmla="*/ 48 h 10000"/>
                <a:gd name="connsiteX2" fmla="*/ 5365 w 10000"/>
                <a:gd name="connsiteY2" fmla="*/ 1 h 10000"/>
                <a:gd name="connsiteX3" fmla="*/ 10000 w 10000"/>
                <a:gd name="connsiteY3" fmla="*/ 0 h 10000"/>
                <a:gd name="connsiteX4" fmla="*/ 8000 w 10000"/>
                <a:gd name="connsiteY4" fmla="*/ 10000 h 10000"/>
                <a:gd name="connsiteX5" fmla="*/ 2000 w 10000"/>
                <a:gd name="connsiteY5" fmla="*/ 10000 h 10000"/>
                <a:gd name="connsiteX6" fmla="*/ 0 w 10000"/>
                <a:gd name="connsiteY6" fmla="*/ 0 h 10000"/>
                <a:gd name="connsiteX0" fmla="*/ 0 w 10000"/>
                <a:gd name="connsiteY0" fmla="*/ 0 h 10000"/>
                <a:gd name="connsiteX1" fmla="*/ 4310 w 10000"/>
                <a:gd name="connsiteY1" fmla="*/ 1 h 10000"/>
                <a:gd name="connsiteX2" fmla="*/ 4870 w 10000"/>
                <a:gd name="connsiteY2" fmla="*/ 48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 name="connsiteX0" fmla="*/ 0 w 10000"/>
                <a:gd name="connsiteY0" fmla="*/ 0 h 10000"/>
                <a:gd name="connsiteX1" fmla="*/ 4310 w 10000"/>
                <a:gd name="connsiteY1" fmla="*/ 1 h 10000"/>
                <a:gd name="connsiteX2" fmla="*/ 4896 w 10000"/>
                <a:gd name="connsiteY2" fmla="*/ 2594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4310" y="1"/>
                  </a:lnTo>
                  <a:lnTo>
                    <a:pt x="4896" y="2594"/>
                  </a:lnTo>
                  <a:lnTo>
                    <a:pt x="5365" y="1"/>
                  </a:lnTo>
                  <a:lnTo>
                    <a:pt x="10000" y="0"/>
                  </a:lnTo>
                  <a:lnTo>
                    <a:pt x="8000" y="10000"/>
                  </a:lnTo>
                  <a:lnTo>
                    <a:pt x="2000" y="10000"/>
                  </a:lnTo>
                  <a:lnTo>
                    <a:pt x="0" y="0"/>
                  </a:lnTo>
                  <a:close/>
                </a:path>
              </a:pathLst>
            </a:cu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800" b="1" dirty="0">
                  <a:solidFill>
                    <a:schemeClr val="tx1"/>
                  </a:solidFill>
                </a:rPr>
                <a:t> X</a:t>
              </a:r>
            </a:p>
          </p:txBody>
        </p:sp>
        <p:sp>
          <p:nvSpPr>
            <p:cNvPr id="53" name="Rectangle 52"/>
            <p:cNvSpPr/>
            <p:nvPr/>
          </p:nvSpPr>
          <p:spPr>
            <a:xfrm>
              <a:off x="5410867" y="1790699"/>
              <a:ext cx="756776" cy="751386"/>
            </a:xfrm>
            <a:prstGeom prst="rect">
              <a:avLst/>
            </a:prstGeom>
            <a:solidFill>
              <a:schemeClr val="accent2"/>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W</a:t>
              </a:r>
            </a:p>
          </p:txBody>
        </p:sp>
      </p:grpSp>
      <p:grpSp>
        <p:nvGrpSpPr>
          <p:cNvPr id="54" name="Group 53"/>
          <p:cNvGrpSpPr/>
          <p:nvPr/>
        </p:nvGrpSpPr>
        <p:grpSpPr>
          <a:xfrm>
            <a:off x="3186509" y="2239395"/>
            <a:ext cx="3122149" cy="845874"/>
            <a:chOff x="2297830" y="1657274"/>
            <a:chExt cx="3869813" cy="1048437"/>
          </a:xfrm>
        </p:grpSpPr>
        <p:cxnSp>
          <p:nvCxnSpPr>
            <p:cNvPr id="55" name="Straight Arrow Connector 54"/>
            <p:cNvCxnSpPr/>
            <p:nvPr/>
          </p:nvCxnSpPr>
          <p:spPr>
            <a:xfrm>
              <a:off x="3059830" y="2153948"/>
              <a:ext cx="273738" cy="10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4118306" y="1919843"/>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4098603" y="2377044"/>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V="1">
              <a:off x="4975997" y="2163922"/>
              <a:ext cx="41493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2297830" y="1788279"/>
              <a:ext cx="762000" cy="731337"/>
            </a:xfrm>
            <a:prstGeom prst="rect">
              <a:avLst/>
            </a:prstGeom>
            <a:solidFill>
              <a:schemeClr val="accent4"/>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F</a:t>
              </a:r>
            </a:p>
          </p:txBody>
        </p:sp>
        <p:sp>
          <p:nvSpPr>
            <p:cNvPr id="61" name="Rectangle 60"/>
            <p:cNvSpPr/>
            <p:nvPr/>
          </p:nvSpPr>
          <p:spPr>
            <a:xfrm>
              <a:off x="3333568" y="1788359"/>
              <a:ext cx="756776" cy="733353"/>
            </a:xfrm>
            <a:prstGeom prst="rect">
              <a:avLst/>
            </a:prstGeom>
            <a:solidFill>
              <a:schemeClr val="accent1"/>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D</a:t>
              </a:r>
            </a:p>
          </p:txBody>
        </p:sp>
        <p:sp>
          <p:nvSpPr>
            <p:cNvPr id="62" name="Flowchart: Manual Operation 5"/>
            <p:cNvSpPr/>
            <p:nvPr/>
          </p:nvSpPr>
          <p:spPr>
            <a:xfrm rot="16200000">
              <a:off x="4266400" y="1934654"/>
              <a:ext cx="1048437" cy="493678"/>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45 h 10045"/>
                <a:gd name="connsiteX1" fmla="*/ 4870 w 10000"/>
                <a:gd name="connsiteY1" fmla="*/ 0 h 10045"/>
                <a:gd name="connsiteX2" fmla="*/ 10000 w 10000"/>
                <a:gd name="connsiteY2" fmla="*/ 45 h 10045"/>
                <a:gd name="connsiteX3" fmla="*/ 8000 w 10000"/>
                <a:gd name="connsiteY3" fmla="*/ 10045 h 10045"/>
                <a:gd name="connsiteX4" fmla="*/ 2000 w 10000"/>
                <a:gd name="connsiteY4" fmla="*/ 10045 h 10045"/>
                <a:gd name="connsiteX5" fmla="*/ 0 w 10000"/>
                <a:gd name="connsiteY5" fmla="*/ 45 h 10045"/>
                <a:gd name="connsiteX0" fmla="*/ 0 w 10000"/>
                <a:gd name="connsiteY0" fmla="*/ 0 h 10000"/>
                <a:gd name="connsiteX1" fmla="*/ 4870 w 10000"/>
                <a:gd name="connsiteY1" fmla="*/ 48 h 10000"/>
                <a:gd name="connsiteX2" fmla="*/ 10000 w 10000"/>
                <a:gd name="connsiteY2" fmla="*/ 0 h 10000"/>
                <a:gd name="connsiteX3" fmla="*/ 8000 w 10000"/>
                <a:gd name="connsiteY3" fmla="*/ 10000 h 10000"/>
                <a:gd name="connsiteX4" fmla="*/ 2000 w 10000"/>
                <a:gd name="connsiteY4" fmla="*/ 10000 h 10000"/>
                <a:gd name="connsiteX5" fmla="*/ 0 w 10000"/>
                <a:gd name="connsiteY5" fmla="*/ 0 h 10000"/>
                <a:gd name="connsiteX0" fmla="*/ 0 w 10000"/>
                <a:gd name="connsiteY0" fmla="*/ 0 h 10000"/>
                <a:gd name="connsiteX1" fmla="*/ 4870 w 10000"/>
                <a:gd name="connsiteY1" fmla="*/ 48 h 10000"/>
                <a:gd name="connsiteX2" fmla="*/ 5365 w 10000"/>
                <a:gd name="connsiteY2" fmla="*/ 1 h 10000"/>
                <a:gd name="connsiteX3" fmla="*/ 10000 w 10000"/>
                <a:gd name="connsiteY3" fmla="*/ 0 h 10000"/>
                <a:gd name="connsiteX4" fmla="*/ 8000 w 10000"/>
                <a:gd name="connsiteY4" fmla="*/ 10000 h 10000"/>
                <a:gd name="connsiteX5" fmla="*/ 2000 w 10000"/>
                <a:gd name="connsiteY5" fmla="*/ 10000 h 10000"/>
                <a:gd name="connsiteX6" fmla="*/ 0 w 10000"/>
                <a:gd name="connsiteY6" fmla="*/ 0 h 10000"/>
                <a:gd name="connsiteX0" fmla="*/ 0 w 10000"/>
                <a:gd name="connsiteY0" fmla="*/ 0 h 10000"/>
                <a:gd name="connsiteX1" fmla="*/ 4310 w 10000"/>
                <a:gd name="connsiteY1" fmla="*/ 1 h 10000"/>
                <a:gd name="connsiteX2" fmla="*/ 4870 w 10000"/>
                <a:gd name="connsiteY2" fmla="*/ 48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 name="connsiteX0" fmla="*/ 0 w 10000"/>
                <a:gd name="connsiteY0" fmla="*/ 0 h 10000"/>
                <a:gd name="connsiteX1" fmla="*/ 4310 w 10000"/>
                <a:gd name="connsiteY1" fmla="*/ 1 h 10000"/>
                <a:gd name="connsiteX2" fmla="*/ 4896 w 10000"/>
                <a:gd name="connsiteY2" fmla="*/ 2594 h 10000"/>
                <a:gd name="connsiteX3" fmla="*/ 5365 w 10000"/>
                <a:gd name="connsiteY3" fmla="*/ 1 h 10000"/>
                <a:gd name="connsiteX4" fmla="*/ 10000 w 10000"/>
                <a:gd name="connsiteY4" fmla="*/ 0 h 10000"/>
                <a:gd name="connsiteX5" fmla="*/ 8000 w 10000"/>
                <a:gd name="connsiteY5" fmla="*/ 10000 h 10000"/>
                <a:gd name="connsiteX6" fmla="*/ 2000 w 10000"/>
                <a:gd name="connsiteY6" fmla="*/ 1000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4310" y="1"/>
                  </a:lnTo>
                  <a:lnTo>
                    <a:pt x="4896" y="2594"/>
                  </a:lnTo>
                  <a:lnTo>
                    <a:pt x="5365" y="1"/>
                  </a:lnTo>
                  <a:lnTo>
                    <a:pt x="10000" y="0"/>
                  </a:lnTo>
                  <a:lnTo>
                    <a:pt x="8000" y="10000"/>
                  </a:lnTo>
                  <a:lnTo>
                    <a:pt x="2000" y="10000"/>
                  </a:lnTo>
                  <a:lnTo>
                    <a:pt x="0" y="0"/>
                  </a:lnTo>
                  <a:close/>
                </a:path>
              </a:pathLst>
            </a:cu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800" b="1" dirty="0">
                  <a:solidFill>
                    <a:schemeClr val="tx1"/>
                  </a:solidFill>
                </a:rPr>
                <a:t> X</a:t>
              </a:r>
            </a:p>
          </p:txBody>
        </p:sp>
        <p:sp>
          <p:nvSpPr>
            <p:cNvPr id="63" name="Rectangle 62"/>
            <p:cNvSpPr/>
            <p:nvPr/>
          </p:nvSpPr>
          <p:spPr>
            <a:xfrm>
              <a:off x="5410867" y="1790699"/>
              <a:ext cx="756776" cy="751386"/>
            </a:xfrm>
            <a:prstGeom prst="rect">
              <a:avLst/>
            </a:prstGeom>
            <a:solidFill>
              <a:schemeClr val="accent2"/>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800" b="1" dirty="0"/>
                <a:t>W</a:t>
              </a:r>
            </a:p>
          </p:txBody>
        </p:sp>
      </p:grpSp>
    </p:spTree>
    <p:extLst>
      <p:ext uri="{BB962C8B-B14F-4D97-AF65-F5344CB8AC3E}">
        <p14:creationId xmlns:p14="http://schemas.microsoft.com/office/powerpoint/2010/main" val="18918047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uiExpand="1" build="p"/>
      <p:bldP spid="71" grpId="0" build="p" bldLvl="5"/>
    </p:bldLst>
  </p:timing>
</p:sld>
</file>

<file path=ppt/theme/theme1.xml><?xml version="1.0" encoding="utf-8"?>
<a:theme xmlns:a="http://schemas.openxmlformats.org/drawingml/2006/main" name="1_02 - C - Basics">
  <a:themeElements>
    <a:clrScheme name="Custom 2">
      <a:dk1>
        <a:srgbClr val="000000"/>
      </a:dk1>
      <a:lt1>
        <a:srgbClr val="FFFFFF"/>
      </a:lt1>
      <a:dk2>
        <a:srgbClr val="3B481E"/>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Segoe WP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lides_fall_2017" id="{93D034CE-FEB5-4D4D-96F7-6B7F8A5EB99A}" vid="{194AE869-5029-ED49-81EA-C574BDDBE67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43171</TotalTime>
  <Words>1679</Words>
  <Application>Microsoft Macintosh PowerPoint</Application>
  <PresentationFormat>On-screen Show (16:10)</PresentationFormat>
  <Paragraphs>427</Paragraphs>
  <Slides>26</Slides>
  <Notes>11</Notes>
  <HiddenSlides>0</HiddenSlides>
  <MMClips>1</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Calibri</vt:lpstr>
      <vt:lpstr>Consolas</vt:lpstr>
      <vt:lpstr>Courier New</vt:lpstr>
      <vt:lpstr>Segoe UI</vt:lpstr>
      <vt:lpstr>Segoe WP Semibold</vt:lpstr>
      <vt:lpstr>Trebuchet MS</vt:lpstr>
      <vt:lpstr>Wingdings</vt:lpstr>
      <vt:lpstr>1_02 - C - Basics</vt:lpstr>
      <vt:lpstr>Pipelining, Caching, Superscalar and more!!!</vt:lpstr>
      <vt:lpstr>Class announcements</vt:lpstr>
      <vt:lpstr>Pipelining</vt:lpstr>
      <vt:lpstr>The idea</vt:lpstr>
      <vt:lpstr>chugga chugga choo choo (animated)</vt:lpstr>
      <vt:lpstr>But… why (animated)</vt:lpstr>
      <vt:lpstr>CPI is an average</vt:lpstr>
      <vt:lpstr>Structural hazards</vt:lpstr>
      <vt:lpstr>Data hazards</vt:lpstr>
      <vt:lpstr>Control hazards</vt:lpstr>
      <vt:lpstr>Caching or, maybe Harvard architectures are useful</vt:lpstr>
      <vt:lpstr>Well this is a pickle</vt:lpstr>
      <vt:lpstr>Also, memory is slow</vt:lpstr>
      <vt:lpstr>It's pronounced "cash"</vt:lpstr>
      <vt:lpstr>How does this help?</vt:lpstr>
      <vt:lpstr>Von Neumann on the outside, Harvard on the inside</vt:lpstr>
      <vt:lpstr>Superscalar CPUs</vt:lpstr>
      <vt:lpstr>The holy grail</vt:lpstr>
      <vt:lpstr>Breaking the sound CPI=1 barrier</vt:lpstr>
      <vt:lpstr>Example code</vt:lpstr>
      <vt:lpstr>Out-of-order CPUs</vt:lpstr>
      <vt:lpstr>We have to go deeper</vt:lpstr>
      <vt:lpstr>Bringing order to the chaos (animated)</vt:lpstr>
      <vt:lpstr>geez.</vt:lpstr>
      <vt:lpstr>screaming</vt:lpstr>
      <vt:lpstr>and… that's the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Computer Organization and Assembly!</dc:title>
  <dc:creator>Billingsley, Jarrett F</dc:creator>
  <cp:lastModifiedBy>Billingsley, Jarrett F</cp:lastModifiedBy>
  <cp:revision>959</cp:revision>
  <cp:lastPrinted>2017-11-30T18:14:43Z</cp:lastPrinted>
  <dcterms:created xsi:type="dcterms:W3CDTF">2017-08-16T23:52:35Z</dcterms:created>
  <dcterms:modified xsi:type="dcterms:W3CDTF">2024-04-17T14:27:32Z</dcterms:modified>
</cp:coreProperties>
</file>